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869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686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311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79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44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788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843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233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064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827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224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165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136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878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424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79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199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0147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p:txStyles>
    <p:titleStyle>
      <a:lvl1pPr algn="l" defTabSz="457207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6" indent="-342906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eschylus" TargetMode="External"/><Relationship Id="rId7" Type="http://schemas.openxmlformats.org/officeDocument/2006/relationships/hyperlink" Target="http://en.wikipedia.org/wiki/Menande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Aristophanes" TargetMode="External"/><Relationship Id="rId5" Type="http://schemas.openxmlformats.org/officeDocument/2006/relationships/hyperlink" Target="http://en.wikipedia.org/wiki/Euripides" TargetMode="External"/><Relationship Id="rId4" Type="http://schemas.openxmlformats.org/officeDocument/2006/relationships/hyperlink" Target="http://en.wikipedia.org/wiki/Sophocles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reek_choru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n.wikipedia.org/wiki/Dialogue" TargetMode="External"/><Relationship Id="rId4" Type="http://schemas.openxmlformats.org/officeDocument/2006/relationships/hyperlink" Target="http://en.wikipedia.org/wiki/Episode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arly_Middle_Age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n.wikipedia.org/wiki/Late_Middle_Age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5092" y="1842516"/>
            <a:ext cx="7269480" cy="8138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5092" y="2665476"/>
            <a:ext cx="3598164" cy="8138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64540" y="1351088"/>
            <a:ext cx="1607394" cy="711504"/>
          </a:xfrm>
          <a:prstGeom prst="rect">
            <a:avLst/>
          </a:prstGeom>
        </p:spPr>
        <p:txBody>
          <a:bodyPr wrap="square" lIns="0" tIns="35560" rIns="0" bIns="0" rtlCol="0">
            <a:noAutofit/>
          </a:bodyPr>
          <a:lstStyle/>
          <a:p>
            <a:pPr marL="12700">
              <a:lnSpc>
                <a:spcPts val="5600"/>
              </a:lnSpc>
            </a:pPr>
            <a:r>
              <a:rPr sz="5400" b="1" dirty="0">
                <a:solidFill>
                  <a:srgbClr val="C1EDFF"/>
                </a:solidFill>
                <a:latin typeface="Segoe Print"/>
                <a:cs typeface="Segoe Print"/>
              </a:rPr>
              <a:t>THE</a:t>
            </a:r>
            <a:endParaRPr sz="5400">
              <a:latin typeface="Segoe Print"/>
              <a:cs typeface="Segoe Prin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18223" y="1351088"/>
            <a:ext cx="3300210" cy="711504"/>
          </a:xfrm>
          <a:prstGeom prst="rect">
            <a:avLst/>
          </a:prstGeom>
        </p:spPr>
        <p:txBody>
          <a:bodyPr wrap="square" lIns="0" tIns="35560" rIns="0" bIns="0" rtlCol="0">
            <a:noAutofit/>
          </a:bodyPr>
          <a:lstStyle/>
          <a:p>
            <a:pPr marL="12700">
              <a:lnSpc>
                <a:spcPts val="5600"/>
              </a:lnSpc>
            </a:pPr>
            <a:r>
              <a:rPr sz="5400" b="1" dirty="0">
                <a:solidFill>
                  <a:srgbClr val="C1EDFF"/>
                </a:solidFill>
                <a:latin typeface="Segoe Print"/>
                <a:cs typeface="Segoe Print"/>
              </a:rPr>
              <a:t>HISTORY</a:t>
            </a:r>
            <a:endParaRPr sz="5400">
              <a:latin typeface="Segoe Print"/>
              <a:cs typeface="Segoe Prin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65214" y="1351088"/>
            <a:ext cx="1083770" cy="711504"/>
          </a:xfrm>
          <a:prstGeom prst="rect">
            <a:avLst/>
          </a:prstGeom>
        </p:spPr>
        <p:txBody>
          <a:bodyPr wrap="square" lIns="0" tIns="35560" rIns="0" bIns="0" rtlCol="0">
            <a:noAutofit/>
          </a:bodyPr>
          <a:lstStyle/>
          <a:p>
            <a:pPr marL="12700">
              <a:lnSpc>
                <a:spcPts val="5600"/>
              </a:lnSpc>
            </a:pPr>
            <a:r>
              <a:rPr sz="5400" b="1" dirty="0">
                <a:solidFill>
                  <a:srgbClr val="C1EDFF"/>
                </a:solidFill>
                <a:latin typeface="Segoe Print"/>
                <a:cs typeface="Segoe Print"/>
              </a:rPr>
              <a:t>OF</a:t>
            </a:r>
            <a:endParaRPr sz="5400">
              <a:latin typeface="Segoe Print"/>
              <a:cs typeface="Segoe Prin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4540" y="2174647"/>
            <a:ext cx="2882710" cy="711200"/>
          </a:xfrm>
          <a:prstGeom prst="rect">
            <a:avLst/>
          </a:prstGeom>
        </p:spPr>
        <p:txBody>
          <a:bodyPr wrap="square" lIns="0" tIns="35560" rIns="0" bIns="0" rtlCol="0">
            <a:noAutofit/>
          </a:bodyPr>
          <a:lstStyle/>
          <a:p>
            <a:pPr marL="12700">
              <a:lnSpc>
                <a:spcPts val="5600"/>
              </a:lnSpc>
            </a:pPr>
            <a:r>
              <a:rPr sz="5400" b="1" spc="1" dirty="0">
                <a:solidFill>
                  <a:srgbClr val="C1EDFF"/>
                </a:solidFill>
                <a:latin typeface="Segoe Print"/>
                <a:cs typeface="Segoe Print"/>
              </a:rPr>
              <a:t>DRAMA</a:t>
            </a:r>
            <a:endParaRPr sz="5400">
              <a:latin typeface="Segoe Print"/>
              <a:cs typeface="Segoe Prin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04520" y="1619867"/>
            <a:ext cx="246114" cy="388416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7724" y="1630331"/>
            <a:ext cx="7688767" cy="2236061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57195">
              <a:lnSpc>
                <a:spcPts val="3100"/>
              </a:lnSpc>
            </a:pPr>
            <a:r>
              <a:rPr sz="3000" spc="-3" dirty="0">
                <a:solidFill>
                  <a:srgbClr val="FFFFFF"/>
                </a:solidFill>
                <a:latin typeface="Corbel"/>
                <a:cs typeface="Corbel"/>
              </a:rPr>
              <a:t>It is perhaps because ancient </a:t>
            </a:r>
            <a:r>
              <a:rPr sz="3000" spc="-3" dirty="0">
                <a:solidFill>
                  <a:srgbClr val="007DEA"/>
                </a:solidFill>
                <a:latin typeface="Corbel"/>
                <a:cs typeface="Corbel"/>
              </a:rPr>
              <a:t>Greek religion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4"/>
              </a:lnSpc>
              <a:spcBef>
                <a:spcPts val="25"/>
              </a:spcBef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strongly emphasized the power of the gods to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surprise us, to intervene in our lives and</a:t>
            </a:r>
            <a:endParaRPr sz="3000">
              <a:latin typeface="Corbel"/>
              <a:cs typeface="Corbel"/>
            </a:endParaRPr>
          </a:p>
          <a:p>
            <a:pPr marL="12700">
              <a:lnSpc>
                <a:spcPts val="3600"/>
              </a:lnSpc>
            </a:pPr>
            <a:r>
              <a:rPr sz="3000" spc="-1" dirty="0">
                <a:solidFill>
                  <a:srgbClr val="FFFFFF"/>
                </a:solidFill>
                <a:latin typeface="Corbel"/>
                <a:cs typeface="Corbel"/>
              </a:rPr>
              <a:t>sometimes overturn them, that drama became a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chosen form for the honoring of the divine.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07340" y="402763"/>
            <a:ext cx="2725533" cy="482600"/>
          </a:xfrm>
          <a:prstGeom prst="rect">
            <a:avLst/>
          </a:prstGeom>
        </p:spPr>
        <p:txBody>
          <a:bodyPr wrap="square" lIns="0" tIns="23495" rIns="0" bIns="0" rtlCol="0">
            <a:noAutofit/>
          </a:bodyPr>
          <a:lstStyle/>
          <a:p>
            <a:pPr marL="12700">
              <a:lnSpc>
                <a:spcPts val="3700"/>
              </a:lnSpc>
            </a:pPr>
            <a:r>
              <a:rPr sz="3600" spc="-97" dirty="0">
                <a:solidFill>
                  <a:srgbClr val="007DEA"/>
                </a:solidFill>
                <a:latin typeface="Consolas"/>
                <a:cs typeface="Consolas"/>
              </a:rPr>
              <a:t>Significant</a:t>
            </a:r>
            <a:endParaRPr sz="3600">
              <a:latin typeface="Consolas"/>
              <a:cs typeface="Consola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63011" y="402763"/>
            <a:ext cx="1297698" cy="482600"/>
          </a:xfrm>
          <a:prstGeom prst="rect">
            <a:avLst/>
          </a:prstGeom>
        </p:spPr>
        <p:txBody>
          <a:bodyPr wrap="square" lIns="0" tIns="23495" rIns="0" bIns="0" rtlCol="0">
            <a:noAutofit/>
          </a:bodyPr>
          <a:lstStyle/>
          <a:p>
            <a:pPr marL="12700">
              <a:lnSpc>
                <a:spcPts val="3700"/>
              </a:lnSpc>
            </a:pPr>
            <a:r>
              <a:rPr sz="3600" spc="-84" dirty="0">
                <a:solidFill>
                  <a:srgbClr val="007DEA"/>
                </a:solidFill>
                <a:latin typeface="Consolas"/>
                <a:cs typeface="Consolas"/>
              </a:rPr>
              <a:t>Greek</a:t>
            </a:r>
            <a:endParaRPr sz="3600">
              <a:latin typeface="Consolas"/>
              <a:cs typeface="Consola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90846" y="402763"/>
            <a:ext cx="2487789" cy="482600"/>
          </a:xfrm>
          <a:prstGeom prst="rect">
            <a:avLst/>
          </a:prstGeom>
        </p:spPr>
        <p:txBody>
          <a:bodyPr wrap="square" lIns="0" tIns="23495" rIns="0" bIns="0" rtlCol="0">
            <a:noAutofit/>
          </a:bodyPr>
          <a:lstStyle/>
          <a:p>
            <a:pPr marL="12700">
              <a:lnSpc>
                <a:spcPts val="3700"/>
              </a:lnSpc>
            </a:pPr>
            <a:r>
              <a:rPr sz="3600" spc="-95" dirty="0">
                <a:solidFill>
                  <a:srgbClr val="007DEA"/>
                </a:solidFill>
                <a:latin typeface="Consolas"/>
                <a:cs typeface="Consolas"/>
              </a:rPr>
              <a:t>Dramatists</a:t>
            </a:r>
            <a:endParaRPr sz="3600">
              <a:latin typeface="Consolas"/>
              <a:cs typeface="Consola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62024" y="1879829"/>
            <a:ext cx="245928" cy="388112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04874" y="1890273"/>
            <a:ext cx="7228841" cy="2871343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69009">
              <a:lnSpc>
                <a:spcPts val="31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Only a small fraction of the work of five</a:t>
            </a:r>
            <a:endParaRPr sz="3000">
              <a:latin typeface="Corbel"/>
              <a:cs typeface="Corbel"/>
            </a:endParaRPr>
          </a:p>
          <a:p>
            <a:pPr marL="12700" marR="69009">
              <a:lnSpc>
                <a:spcPts val="3600"/>
              </a:lnSpc>
              <a:spcBef>
                <a:spcPts val="25"/>
              </a:spcBef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dramatists has survived to this day:</a:t>
            </a:r>
            <a:endParaRPr sz="3000">
              <a:latin typeface="Corbel"/>
              <a:cs typeface="Corbel"/>
            </a:endParaRPr>
          </a:p>
          <a:p>
            <a:pPr marL="88900" marR="69009">
              <a:lnSpc>
                <a:spcPct val="100626"/>
              </a:lnSpc>
              <a:spcBef>
                <a:spcPts val="496"/>
              </a:spcBef>
            </a:pP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the tragedians: </a:t>
            </a:r>
            <a:r>
              <a:rPr sz="3000" u="heavy" dirty="0">
                <a:solidFill>
                  <a:srgbClr val="EB8703"/>
                </a:solidFill>
                <a:latin typeface="Corbel"/>
                <a:cs typeface="Corbel"/>
                <a:hlinkClick r:id="rId3"/>
              </a:rPr>
              <a:t>Aeschylus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  <a:hlinkClick r:id="rId3"/>
              </a:rPr>
              <a:t>,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u="heavy" dirty="0">
                <a:solidFill>
                  <a:srgbClr val="EB8703"/>
                </a:solidFill>
                <a:latin typeface="Corbel"/>
                <a:cs typeface="Corbel"/>
                <a:hlinkClick r:id="rId4"/>
              </a:rPr>
              <a:t>Sophocles</a:t>
            </a:r>
            <a:r>
              <a:rPr sz="3000" dirty="0">
                <a:solidFill>
                  <a:srgbClr val="EB8703"/>
                </a:solidFill>
                <a:latin typeface="Corbel"/>
                <a:cs typeface="Corbel"/>
                <a:hlinkClick r:id="rId4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  <a:hlinkClick r:id="rId4"/>
              </a:rPr>
              <a:t>and</a:t>
            </a:r>
            <a:endParaRPr sz="3000">
              <a:latin typeface="Corbel"/>
              <a:cs typeface="Corbel"/>
            </a:endParaRPr>
          </a:p>
          <a:p>
            <a:pPr marL="12700" marR="69009">
              <a:lnSpc>
                <a:spcPts val="3600"/>
              </a:lnSpc>
              <a:spcBef>
                <a:spcPts val="180"/>
              </a:spcBef>
            </a:pPr>
            <a:r>
              <a:rPr sz="3000" u="heavy" spc="0" dirty="0">
                <a:solidFill>
                  <a:srgbClr val="EB8703"/>
                </a:solidFill>
                <a:latin typeface="Corbel"/>
                <a:cs typeface="Corbel"/>
                <a:hlinkClick r:id="rId5"/>
              </a:rPr>
              <a:t>Euripides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  <a:hlinkClick r:id="rId5"/>
              </a:rPr>
              <a:t>,</a:t>
            </a:r>
            <a:endParaRPr sz="3000">
              <a:latin typeface="Corbel"/>
              <a:cs typeface="Corbel"/>
            </a:endParaRPr>
          </a:p>
          <a:p>
            <a:pPr marL="12700">
              <a:lnSpc>
                <a:spcPct val="100626"/>
              </a:lnSpc>
              <a:spcBef>
                <a:spcPts val="505"/>
              </a:spcBef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and the comic writers </a:t>
            </a:r>
            <a:r>
              <a:rPr sz="3000" u="heavy" spc="0" dirty="0">
                <a:solidFill>
                  <a:srgbClr val="EB8703"/>
                </a:solidFill>
                <a:latin typeface="Corbel"/>
                <a:cs typeface="Corbel"/>
                <a:hlinkClick r:id="rId6"/>
              </a:rPr>
              <a:t>Aristophanes</a:t>
            </a:r>
            <a:r>
              <a:rPr sz="3000" spc="0" dirty="0">
                <a:solidFill>
                  <a:srgbClr val="EB8703"/>
                </a:solidFill>
                <a:latin typeface="Corbel"/>
                <a:cs typeface="Corbel"/>
                <a:hlinkClick r:id="rId6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  <a:hlinkClick r:id="rId6"/>
              </a:rPr>
              <a:t>and,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 from</a:t>
            </a:r>
            <a:endParaRPr sz="3000">
              <a:latin typeface="Corbel"/>
              <a:cs typeface="Corbel"/>
            </a:endParaRPr>
          </a:p>
          <a:p>
            <a:pPr marL="12700" marR="69009">
              <a:lnSpc>
                <a:spcPts val="3600"/>
              </a:lnSpc>
              <a:spcBef>
                <a:spcPts val="180"/>
              </a:spcBef>
            </a:pPr>
            <a:r>
              <a:rPr sz="3000" spc="-4" dirty="0">
                <a:solidFill>
                  <a:srgbClr val="FFFFFF"/>
                </a:solidFill>
                <a:latin typeface="Corbel"/>
                <a:cs typeface="Corbel"/>
              </a:rPr>
              <a:t>the late 4th century, </a:t>
            </a:r>
            <a:r>
              <a:rPr sz="3000" u="heavy" spc="-4" dirty="0">
                <a:solidFill>
                  <a:srgbClr val="EB8703"/>
                </a:solidFill>
                <a:latin typeface="Corbel"/>
                <a:cs typeface="Corbel"/>
                <a:hlinkClick r:id="rId7"/>
              </a:rPr>
              <a:t>Menander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2024" y="2883002"/>
            <a:ext cx="245928" cy="388112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2024" y="3887071"/>
            <a:ext cx="246114" cy="388416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83540" y="422942"/>
            <a:ext cx="1894498" cy="584707"/>
          </a:xfrm>
          <a:prstGeom prst="rect">
            <a:avLst/>
          </a:prstGeom>
        </p:spPr>
        <p:txBody>
          <a:bodyPr wrap="square" lIns="0" tIns="28606" rIns="0" bIns="0" rtlCol="0">
            <a:noAutofit/>
          </a:bodyPr>
          <a:lstStyle/>
          <a:p>
            <a:pPr marL="12700">
              <a:lnSpc>
                <a:spcPts val="4505"/>
              </a:lnSpc>
            </a:pPr>
            <a:r>
              <a:rPr sz="4400" b="1" spc="-77" dirty="0">
                <a:solidFill>
                  <a:srgbClr val="60B6FF"/>
                </a:solidFill>
                <a:latin typeface="Consolas"/>
                <a:cs typeface="Consolas"/>
              </a:rPr>
              <a:t>Chorus</a:t>
            </a:r>
            <a:endParaRPr sz="4400">
              <a:latin typeface="Consolas"/>
              <a:cs typeface="Consola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5920" y="1953369"/>
            <a:ext cx="246114" cy="388416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8820" y="1963833"/>
            <a:ext cx="7160576" cy="1778558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57150">
              <a:lnSpc>
                <a:spcPts val="3100"/>
              </a:lnSpc>
            </a:pPr>
            <a:r>
              <a:rPr sz="3000" spc="-4" dirty="0">
                <a:solidFill>
                  <a:srgbClr val="FFFFFF"/>
                </a:solidFill>
                <a:latin typeface="Corbel"/>
                <a:cs typeface="Corbel"/>
              </a:rPr>
              <a:t>Among the ancient Greeks the chorus was a</a:t>
            </a:r>
            <a:endParaRPr sz="3000">
              <a:latin typeface="Corbel"/>
              <a:cs typeface="Corbel"/>
            </a:endParaRPr>
          </a:p>
          <a:p>
            <a:pPr marL="12700">
              <a:lnSpc>
                <a:spcPts val="3600"/>
              </a:lnSpc>
              <a:spcBef>
                <a:spcPts val="25"/>
              </a:spcBef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group of people, wearing masks, who sang or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chanted verses while performing dancelike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-1" dirty="0">
                <a:solidFill>
                  <a:srgbClr val="FFFFFF"/>
                </a:solidFill>
                <a:latin typeface="Corbel"/>
                <a:cs typeface="Corbel"/>
              </a:rPr>
              <a:t>movements at religious festivals.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83540" y="422942"/>
            <a:ext cx="1894498" cy="584707"/>
          </a:xfrm>
          <a:prstGeom prst="rect">
            <a:avLst/>
          </a:prstGeom>
        </p:spPr>
        <p:txBody>
          <a:bodyPr wrap="square" lIns="0" tIns="28606" rIns="0" bIns="0" rtlCol="0">
            <a:noAutofit/>
          </a:bodyPr>
          <a:lstStyle/>
          <a:p>
            <a:pPr marL="12700">
              <a:lnSpc>
                <a:spcPts val="4505"/>
              </a:lnSpc>
            </a:pPr>
            <a:r>
              <a:rPr sz="4400" b="1" spc="-77" dirty="0">
                <a:solidFill>
                  <a:srgbClr val="60B6FF"/>
                </a:solidFill>
                <a:latin typeface="Consolas"/>
                <a:cs typeface="Consolas"/>
              </a:rPr>
              <a:t>Chorus</a:t>
            </a:r>
            <a:endParaRPr sz="4400">
              <a:latin typeface="Consolas"/>
              <a:cs typeface="Consola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2024" y="1879829"/>
            <a:ext cx="245928" cy="388112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04874" y="1890273"/>
            <a:ext cx="7174957" cy="3607513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57150">
              <a:lnSpc>
                <a:spcPts val="3100"/>
              </a:lnSpc>
            </a:pPr>
            <a:r>
              <a:rPr sz="3000" spc="-2" dirty="0">
                <a:solidFill>
                  <a:srgbClr val="FFFFFF"/>
                </a:solidFill>
                <a:latin typeface="Corbel"/>
                <a:cs typeface="Corbel"/>
              </a:rPr>
              <a:t>A similar chorus played a part in Greek</a:t>
            </a:r>
            <a:endParaRPr sz="3000" dirty="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  <a:spcBef>
                <a:spcPts val="25"/>
              </a:spcBef>
            </a:pPr>
            <a:r>
              <a:rPr sz="3000" spc="-4" dirty="0">
                <a:solidFill>
                  <a:srgbClr val="FFFFFF"/>
                </a:solidFill>
                <a:latin typeface="Corbel"/>
                <a:cs typeface="Corbel"/>
              </a:rPr>
              <a:t>tragedies, where (in the plays of Aeschylus</a:t>
            </a:r>
            <a:endParaRPr sz="3000" dirty="0">
              <a:latin typeface="Corbel"/>
              <a:cs typeface="Corbel"/>
            </a:endParaRPr>
          </a:p>
          <a:p>
            <a:pPr marL="12700" marR="57150">
              <a:lnSpc>
                <a:spcPts val="3604"/>
              </a:lnSpc>
              <a:spcBef>
                <a:spcPts val="0"/>
              </a:spcBef>
            </a:pPr>
            <a:r>
              <a:rPr sz="3000" spc="-2" dirty="0">
                <a:solidFill>
                  <a:srgbClr val="FFFFFF"/>
                </a:solidFill>
                <a:latin typeface="Corbel"/>
                <a:cs typeface="Corbel"/>
              </a:rPr>
              <a:t>and Sophocles) they served mainly as</a:t>
            </a:r>
            <a:endParaRPr sz="3000" dirty="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commentators on the dramatic actions and</a:t>
            </a:r>
            <a:endParaRPr sz="3000" dirty="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-1" dirty="0">
                <a:solidFill>
                  <a:srgbClr val="FFFFFF"/>
                </a:solidFill>
                <a:latin typeface="Corbel"/>
                <a:cs typeface="Corbel"/>
              </a:rPr>
              <a:t>events </a:t>
            </a:r>
            <a:r>
              <a:rPr lang="en-US" sz="3000" spc="-1" dirty="0">
                <a:solidFill>
                  <a:srgbClr val="FFFFFF"/>
                </a:solidFill>
                <a:latin typeface="Corbel"/>
                <a:cs typeface="Corbel"/>
              </a:rPr>
              <a:t>that</a:t>
            </a:r>
            <a:r>
              <a:rPr sz="3000" spc="-1" dirty="0">
                <a:solidFill>
                  <a:srgbClr val="FFFFFF"/>
                </a:solidFill>
                <a:latin typeface="Corbel"/>
                <a:cs typeface="Corbel"/>
              </a:rPr>
              <a:t> express traditional</a:t>
            </a:r>
            <a:r>
              <a:rPr lang="en-US" sz="3000" spc="-1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3000" spc="-1" dirty="0">
                <a:solidFill>
                  <a:srgbClr val="FFFFFF"/>
                </a:solidFill>
                <a:latin typeface="Corbel"/>
                <a:cs typeface="Corbel"/>
              </a:rPr>
              <a:t> moral,</a:t>
            </a:r>
            <a:endParaRPr sz="3000" dirty="0">
              <a:latin typeface="Corbel"/>
              <a:cs typeface="Corbel"/>
            </a:endParaRPr>
          </a:p>
          <a:p>
            <a:pPr marL="12700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religious, and social attitudes; beginning with</a:t>
            </a:r>
            <a:endParaRPr sz="3000" dirty="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Euripides, however, the chorus assumed</a:t>
            </a:r>
            <a:endParaRPr sz="3000" dirty="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primarily a lyrical function.</a:t>
            </a:r>
            <a:endParaRPr sz="3000" dirty="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5940" y="412656"/>
            <a:ext cx="1434528" cy="532892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b="1" spc="-100" dirty="0">
                <a:solidFill>
                  <a:srgbClr val="60B6FF"/>
                </a:solidFill>
                <a:latin typeface="Consolas"/>
                <a:cs typeface="Consolas"/>
              </a:rPr>
              <a:t>Satyr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36140" y="412656"/>
            <a:ext cx="1167927" cy="532892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b="1" spc="-100" dirty="0">
                <a:solidFill>
                  <a:srgbClr val="60B6FF"/>
                </a:solidFill>
                <a:latin typeface="Consolas"/>
                <a:cs typeface="Consolas"/>
              </a:rPr>
              <a:t>play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2024" y="1879829"/>
            <a:ext cx="245928" cy="388112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04874" y="1890273"/>
            <a:ext cx="7213178" cy="2693035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57195" algn="just">
              <a:lnSpc>
                <a:spcPts val="3100"/>
              </a:lnSpc>
            </a:pPr>
            <a:r>
              <a:rPr sz="3000" b="1" spc="-3" dirty="0">
                <a:solidFill>
                  <a:srgbClr val="FFFFFF"/>
                </a:solidFill>
                <a:latin typeface="Corbel"/>
                <a:cs typeface="Corbel"/>
              </a:rPr>
              <a:t>Satyr plays </a:t>
            </a:r>
            <a:r>
              <a:rPr sz="3000" spc="-3" dirty="0">
                <a:solidFill>
                  <a:srgbClr val="FFFFFF"/>
                </a:solidFill>
                <a:latin typeface="Corbel"/>
                <a:cs typeface="Corbel"/>
              </a:rPr>
              <a:t>were an ancient Greek form of</a:t>
            </a:r>
            <a:endParaRPr sz="3000" dirty="0">
              <a:latin typeface="Corbel"/>
              <a:cs typeface="Corbel"/>
            </a:endParaRPr>
          </a:p>
          <a:p>
            <a:pPr marL="12700" marR="57195" algn="just">
              <a:lnSpc>
                <a:spcPts val="3600"/>
              </a:lnSpc>
              <a:spcBef>
                <a:spcPts val="25"/>
              </a:spcBef>
            </a:pPr>
            <a:r>
              <a:rPr sz="3000" spc="-3" dirty="0">
                <a:solidFill>
                  <a:srgbClr val="60B6FF"/>
                </a:solidFill>
                <a:latin typeface="Corbel"/>
                <a:cs typeface="Corbel"/>
              </a:rPr>
              <a:t>tragicomedy</a:t>
            </a:r>
            <a:r>
              <a:rPr sz="3000" spc="-3" dirty="0">
                <a:solidFill>
                  <a:srgbClr val="FFFFFF"/>
                </a:solidFill>
                <a:latin typeface="Corbel"/>
                <a:cs typeface="Corbel"/>
              </a:rPr>
              <a:t>, similar in spirit to the</a:t>
            </a:r>
            <a:endParaRPr sz="3000" dirty="0">
              <a:latin typeface="Corbel"/>
              <a:cs typeface="Corbel"/>
            </a:endParaRPr>
          </a:p>
          <a:p>
            <a:pPr marL="12700" marR="57195" algn="just">
              <a:lnSpc>
                <a:spcPts val="3604"/>
              </a:lnSpc>
              <a:spcBef>
                <a:spcPts val="0"/>
              </a:spcBef>
            </a:pPr>
            <a:r>
              <a:rPr sz="3000" spc="-6" dirty="0">
                <a:solidFill>
                  <a:srgbClr val="FFFFFF"/>
                </a:solidFill>
                <a:latin typeface="Corbel"/>
                <a:cs typeface="Corbel"/>
              </a:rPr>
              <a:t>burlesque. The featured choruses of satyrs,</a:t>
            </a:r>
            <a:endParaRPr sz="3000" dirty="0">
              <a:latin typeface="Corbel"/>
              <a:cs typeface="Corbel"/>
            </a:endParaRPr>
          </a:p>
          <a:p>
            <a:pPr marL="12700" marR="57195" algn="just">
              <a:lnSpc>
                <a:spcPts val="3600"/>
              </a:lnSpc>
            </a:pP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were based on Greek mythology, and were</a:t>
            </a:r>
            <a:endParaRPr sz="3000" dirty="0">
              <a:latin typeface="Corbel"/>
              <a:cs typeface="Corbel"/>
            </a:endParaRPr>
          </a:p>
          <a:p>
            <a:pPr marL="12700" algn="just">
              <a:lnSpc>
                <a:spcPts val="3600"/>
              </a:lnSpc>
            </a:pPr>
            <a:r>
              <a:rPr sz="3000" spc="-4" dirty="0">
                <a:solidFill>
                  <a:srgbClr val="FFFFFF"/>
                </a:solidFill>
                <a:latin typeface="Corbel"/>
                <a:cs typeface="Corbel"/>
              </a:rPr>
              <a:t>rife with mock drunkenness, brazen sexuality,</a:t>
            </a:r>
            <a:endParaRPr sz="3000" dirty="0">
              <a:latin typeface="Corbel"/>
              <a:cs typeface="Corbel"/>
            </a:endParaRPr>
          </a:p>
          <a:p>
            <a:pPr marL="12700" marR="57195" algn="just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and general merriment</a:t>
            </a:r>
            <a:endParaRPr sz="3000" dirty="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88340" y="820707"/>
            <a:ext cx="1436052" cy="532892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b="1" spc="-94" dirty="0">
                <a:solidFill>
                  <a:srgbClr val="60B6FF"/>
                </a:solidFill>
                <a:latin typeface="Consolas"/>
                <a:cs typeface="Consolas"/>
              </a:rPr>
              <a:t>Roman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90368" y="820707"/>
            <a:ext cx="1436052" cy="532892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b="1" spc="-94" dirty="0">
                <a:solidFill>
                  <a:srgbClr val="60B6FF"/>
                </a:solidFill>
                <a:latin typeface="Consolas"/>
                <a:cs typeface="Consolas"/>
              </a:rPr>
              <a:t>drama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0720" y="2195043"/>
            <a:ext cx="245928" cy="388112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3924" y="2205487"/>
            <a:ext cx="7529952" cy="1778253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>
              <a:lnSpc>
                <a:spcPts val="3100"/>
              </a:lnSpc>
            </a:pPr>
            <a:r>
              <a:rPr sz="3000" spc="-2" dirty="0">
                <a:solidFill>
                  <a:srgbClr val="FFFFFF"/>
                </a:solidFill>
                <a:latin typeface="Corbel"/>
                <a:cs typeface="Corbel"/>
              </a:rPr>
              <a:t>Following the expansion of the Roman Republic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  <a:spcBef>
                <a:spcPts val="25"/>
              </a:spcBef>
            </a:pPr>
            <a:r>
              <a:rPr sz="3000" spc="-7" dirty="0">
                <a:solidFill>
                  <a:srgbClr val="FFFFFF"/>
                </a:solidFill>
                <a:latin typeface="Corbel"/>
                <a:cs typeface="Corbel"/>
              </a:rPr>
              <a:t>(509–27 BCE) into several Greek territories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-3" dirty="0">
                <a:solidFill>
                  <a:srgbClr val="FFFFFF"/>
                </a:solidFill>
                <a:latin typeface="Corbel"/>
                <a:cs typeface="Corbel"/>
              </a:rPr>
              <a:t>between 270–240 BCE, Rome encountered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-2" dirty="0">
                <a:solidFill>
                  <a:srgbClr val="FFFFFF"/>
                </a:solidFill>
                <a:latin typeface="Corbel"/>
                <a:cs typeface="Corbel"/>
              </a:rPr>
              <a:t>Greek drama.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62024" y="1879829"/>
            <a:ext cx="245928" cy="388112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04874" y="1890273"/>
            <a:ext cx="7230261" cy="3150235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57150">
              <a:lnSpc>
                <a:spcPts val="3100"/>
              </a:lnSpc>
            </a:pPr>
            <a:r>
              <a:rPr sz="3000" spc="-4" dirty="0">
                <a:solidFill>
                  <a:srgbClr val="FFFFFF"/>
                </a:solidFill>
                <a:latin typeface="Corbel"/>
                <a:cs typeface="Corbel"/>
              </a:rPr>
              <a:t>In re-working the Greek originals, the Roman</a:t>
            </a:r>
            <a:endParaRPr sz="3000" dirty="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  <a:spcBef>
                <a:spcPts val="25"/>
              </a:spcBef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comic dramatists abolished the role of the</a:t>
            </a:r>
            <a:endParaRPr sz="3000" dirty="0">
              <a:latin typeface="Corbel"/>
              <a:cs typeface="Corbel"/>
            </a:endParaRPr>
          </a:p>
          <a:p>
            <a:pPr marL="12700" marR="57150">
              <a:lnSpc>
                <a:spcPts val="3604"/>
              </a:lnSpc>
              <a:spcBef>
                <a:spcPts val="0"/>
              </a:spcBef>
            </a:pPr>
            <a:r>
              <a:rPr sz="3000" u="heavy" spc="-13" dirty="0">
                <a:solidFill>
                  <a:srgbClr val="58C1BA"/>
                </a:solidFill>
                <a:latin typeface="Corbel"/>
                <a:cs typeface="Corbe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chorus</a:t>
            </a:r>
            <a:r>
              <a:rPr sz="3000" spc="-13" dirty="0">
                <a:solidFill>
                  <a:srgbClr val="58C1BA"/>
                </a:solidFill>
                <a:latin typeface="Corbel"/>
                <a:cs typeface="Corbe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3000" spc="-13" dirty="0">
                <a:latin typeface="Corbel"/>
                <a:cs typeface="Corbe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sz="3000" spc="-13" dirty="0">
                <a:solidFill>
                  <a:srgbClr val="FFFFFF"/>
                </a:solidFill>
                <a:latin typeface="Corbel"/>
                <a:cs typeface="Corbel"/>
              </a:rPr>
              <a:t> dividing the drama into </a:t>
            </a:r>
            <a:r>
              <a:rPr sz="3000" spc="-13" dirty="0">
                <a:solidFill>
                  <a:srgbClr val="EB8703"/>
                </a:solidFill>
                <a:latin typeface="Corbel"/>
                <a:cs typeface="Corbel"/>
              </a:rPr>
              <a:t> </a:t>
            </a:r>
            <a:r>
              <a:rPr sz="3000" u="heavy" spc="-13" dirty="0">
                <a:solidFill>
                  <a:srgbClr val="EB8703"/>
                </a:solidFill>
                <a:latin typeface="Corbel"/>
                <a:cs typeface="Corbel"/>
                <a:hlinkClick r:id="rId4"/>
              </a:rPr>
              <a:t>episodes</a:t>
            </a:r>
            <a:endParaRPr sz="3000" dirty="0">
              <a:latin typeface="Corbel"/>
              <a:cs typeface="Corbel"/>
            </a:endParaRPr>
          </a:p>
          <a:p>
            <a:pPr marL="12700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and introduced musical accompaniment to its</a:t>
            </a:r>
            <a:endParaRPr sz="3000" dirty="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u="heavy" spc="0" dirty="0">
                <a:solidFill>
                  <a:srgbClr val="58C1BA"/>
                </a:solidFill>
                <a:latin typeface="Corbel"/>
                <a:cs typeface="Corbe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dialogue</a:t>
            </a:r>
            <a:r>
              <a:rPr sz="3000" spc="0" dirty="0">
                <a:solidFill>
                  <a:srgbClr val="58C1BA"/>
                </a:solidFill>
                <a:latin typeface="Corbel"/>
                <a:cs typeface="Corbe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3000" spc="0" dirty="0">
                <a:latin typeface="Corbel"/>
                <a:cs typeface="Corbe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(b</a:t>
            </a:r>
            <a:r>
              <a:rPr sz="3000" spc="0" dirty="0">
                <a:latin typeface="Corbel"/>
                <a:cs typeface="Corbel"/>
              </a:rPr>
              <a:t>etween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 one-third of the dialogue</a:t>
            </a:r>
            <a:endParaRPr sz="3000" dirty="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in the comedies of Plautus and two-thirds in</a:t>
            </a:r>
            <a:endParaRPr sz="3000" dirty="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-25" dirty="0">
                <a:solidFill>
                  <a:srgbClr val="FFFFFF"/>
                </a:solidFill>
                <a:latin typeface="Corbel"/>
                <a:cs typeface="Corbel"/>
              </a:rPr>
              <a:t>those of Terence).</a:t>
            </a:r>
            <a:endParaRPr sz="3000" dirty="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93444" y="646971"/>
            <a:ext cx="2234330" cy="532892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b="1" spc="-100" dirty="0">
                <a:solidFill>
                  <a:srgbClr val="60B6FF"/>
                </a:solidFill>
                <a:latin typeface="Consolas"/>
                <a:cs typeface="Consolas"/>
              </a:rPr>
              <a:t>Medieval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93744" y="646971"/>
            <a:ext cx="1434528" cy="532892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b="1" spc="-100" dirty="0">
                <a:solidFill>
                  <a:srgbClr val="60B6FF"/>
                </a:solidFill>
                <a:latin typeface="Consolas"/>
                <a:cs typeface="Consolas"/>
              </a:rPr>
              <a:t>Drama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4520" y="2001495"/>
            <a:ext cx="245928" cy="388112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7724" y="2011939"/>
            <a:ext cx="7523417" cy="2235454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57150">
              <a:lnSpc>
                <a:spcPts val="31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Medieval drama, when it emerged hundreds of</a:t>
            </a:r>
            <a:endParaRPr sz="3000" dirty="0">
              <a:latin typeface="Corbel"/>
              <a:cs typeface="Corbel"/>
            </a:endParaRPr>
          </a:p>
          <a:p>
            <a:pPr marL="12700">
              <a:lnSpc>
                <a:spcPts val="3600"/>
              </a:lnSpc>
              <a:spcBef>
                <a:spcPts val="25"/>
              </a:spcBef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years after the original tragedies and comedies,</a:t>
            </a:r>
            <a:endParaRPr sz="3000" dirty="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was a new creation rather than a rebirth, the</a:t>
            </a:r>
            <a:endParaRPr sz="3000" dirty="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drama of earlier times having had almost no</a:t>
            </a:r>
            <a:endParaRPr sz="3000" dirty="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influence on it.</a:t>
            </a:r>
            <a:endParaRPr sz="3000" dirty="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89220" y="836676"/>
            <a:ext cx="3843528" cy="5641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5940" y="412656"/>
            <a:ext cx="1701129" cy="532892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b="1" spc="-100" dirty="0">
                <a:solidFill>
                  <a:srgbClr val="60B6FF"/>
                </a:solidFill>
                <a:latin typeface="Consolas"/>
                <a:cs typeface="Consolas"/>
              </a:rPr>
              <a:t>Middle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02840" y="412656"/>
            <a:ext cx="1167927" cy="532892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b="1" spc="-100" dirty="0">
                <a:solidFill>
                  <a:srgbClr val="60B6FF"/>
                </a:solidFill>
                <a:latin typeface="Consolas"/>
                <a:cs typeface="Consolas"/>
              </a:rPr>
              <a:t>Ages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9720" y="1315314"/>
            <a:ext cx="245928" cy="388112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2620" y="1325758"/>
            <a:ext cx="4584201" cy="4065016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57195">
              <a:lnSpc>
                <a:spcPts val="3100"/>
              </a:lnSpc>
            </a:pP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The </a:t>
            </a:r>
            <a:r>
              <a:rPr sz="3000" b="1" spc="-5" dirty="0">
                <a:solidFill>
                  <a:srgbClr val="FFFFFF"/>
                </a:solidFill>
                <a:latin typeface="Corbel"/>
                <a:cs typeface="Corbel"/>
              </a:rPr>
              <a:t>Middle Ages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is a period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0"/>
              </a:lnSpc>
              <a:spcBef>
                <a:spcPts val="25"/>
              </a:spcBef>
            </a:pPr>
            <a:r>
              <a:rPr sz="3000" spc="-1" dirty="0">
                <a:solidFill>
                  <a:srgbClr val="FFFFFF"/>
                </a:solidFill>
                <a:latin typeface="Corbel"/>
                <a:cs typeface="Corbel"/>
              </a:rPr>
              <a:t>of European history that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4"/>
              </a:lnSpc>
              <a:spcBef>
                <a:spcPts val="0"/>
              </a:spcBef>
            </a:pP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lasted from the </a:t>
            </a:r>
            <a:r>
              <a:rPr sz="3000" dirty="0">
                <a:solidFill>
                  <a:srgbClr val="60B6FF"/>
                </a:solidFill>
                <a:latin typeface="Corbel"/>
                <a:cs typeface="Corbel"/>
              </a:rPr>
              <a:t>5th until the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0"/>
              </a:lnSpc>
            </a:pPr>
            <a:r>
              <a:rPr sz="3000" spc="0" dirty="0">
                <a:solidFill>
                  <a:srgbClr val="60B6FF"/>
                </a:solidFill>
                <a:latin typeface="Corbel"/>
                <a:cs typeface="Corbel"/>
              </a:rPr>
              <a:t>15th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centuries. It began with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0"/>
              </a:lnSpc>
            </a:pPr>
            <a:r>
              <a:rPr sz="3000" spc="-11" dirty="0">
                <a:solidFill>
                  <a:srgbClr val="FFFFFF"/>
                </a:solidFill>
                <a:latin typeface="Corbel"/>
                <a:cs typeface="Corbel"/>
              </a:rPr>
              <a:t>the collapse of the </a:t>
            </a:r>
            <a:r>
              <a:rPr sz="3000" spc="-11" dirty="0">
                <a:solidFill>
                  <a:srgbClr val="60B6FF"/>
                </a:solidFill>
                <a:latin typeface="Corbel"/>
                <a:cs typeface="Corbel"/>
              </a:rPr>
              <a:t>Western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0"/>
              </a:lnSpc>
            </a:pPr>
            <a:r>
              <a:rPr sz="3000" spc="-1" dirty="0">
                <a:solidFill>
                  <a:srgbClr val="60B6FF"/>
                </a:solidFill>
                <a:latin typeface="Corbel"/>
                <a:cs typeface="Corbel"/>
              </a:rPr>
              <a:t>Roman Empire</a:t>
            </a:r>
            <a:r>
              <a:rPr sz="3000" spc="-1" dirty="0">
                <a:solidFill>
                  <a:srgbClr val="FFFFFF"/>
                </a:solidFill>
                <a:latin typeface="Corbel"/>
                <a:cs typeface="Corbel"/>
              </a:rPr>
              <a:t>, and was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0"/>
              </a:lnSpc>
            </a:pPr>
            <a:r>
              <a:rPr sz="3000" spc="1" dirty="0">
                <a:solidFill>
                  <a:srgbClr val="FFFFFF"/>
                </a:solidFill>
                <a:latin typeface="Corbel"/>
                <a:cs typeface="Corbel"/>
              </a:rPr>
              <a:t>followed by</a:t>
            </a:r>
            <a:endParaRPr sz="3000">
              <a:latin typeface="Corbel"/>
              <a:cs typeface="Corbel"/>
            </a:endParaRPr>
          </a:p>
          <a:p>
            <a:pPr marL="12700">
              <a:lnSpc>
                <a:spcPts val="3600"/>
              </a:lnSpc>
            </a:pPr>
            <a:r>
              <a:rPr sz="3000" spc="-7" dirty="0">
                <a:solidFill>
                  <a:srgbClr val="FFFFFF"/>
                </a:solidFill>
                <a:latin typeface="Corbel"/>
                <a:cs typeface="Corbel"/>
              </a:rPr>
              <a:t>the Renaissance and the Age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4"/>
              </a:lnSpc>
              <a:spcBef>
                <a:spcPts val="0"/>
              </a:spcBef>
            </a:pP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of Discovery.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62024" y="1879829"/>
            <a:ext cx="245928" cy="388112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04874" y="1890273"/>
            <a:ext cx="7115033" cy="1778381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57150">
              <a:lnSpc>
                <a:spcPts val="3100"/>
              </a:lnSpc>
            </a:pPr>
            <a:r>
              <a:rPr sz="3000" spc="-3" dirty="0">
                <a:solidFill>
                  <a:srgbClr val="FFFFFF"/>
                </a:solidFill>
                <a:latin typeface="Corbel"/>
                <a:cs typeface="Corbel"/>
              </a:rPr>
              <a:t>The Middle Ages is the middle period of the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  <a:spcBef>
                <a:spcPts val="25"/>
              </a:spcBef>
            </a:pPr>
            <a:r>
              <a:rPr sz="3000" spc="-6" dirty="0">
                <a:solidFill>
                  <a:srgbClr val="FFFFFF"/>
                </a:solidFill>
                <a:latin typeface="Corbel"/>
                <a:cs typeface="Corbel"/>
              </a:rPr>
              <a:t>traditional division of Western history into</a:t>
            </a:r>
            <a:endParaRPr sz="3000">
              <a:latin typeface="Corbel"/>
              <a:cs typeface="Corbel"/>
            </a:endParaRPr>
          </a:p>
          <a:p>
            <a:pPr marL="12700">
              <a:lnSpc>
                <a:spcPts val="3604"/>
              </a:lnSpc>
              <a:spcBef>
                <a:spcPts val="0"/>
              </a:spcBef>
            </a:pPr>
            <a:r>
              <a:rPr sz="3000" spc="-4" dirty="0">
                <a:solidFill>
                  <a:srgbClr val="FFFFFF"/>
                </a:solidFill>
                <a:latin typeface="Corbel"/>
                <a:cs typeface="Corbel"/>
              </a:rPr>
              <a:t>Classical, Medieval, and Modern periods. The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-12" dirty="0">
                <a:solidFill>
                  <a:srgbClr val="FFFFFF"/>
                </a:solidFill>
                <a:latin typeface="Corbel"/>
                <a:cs typeface="Corbel"/>
                <a:hlinkClick r:id="rId3"/>
              </a:rPr>
              <a:t>period is subdivided into the </a:t>
            </a:r>
            <a:r>
              <a:rPr sz="3000" spc="-12" dirty="0">
                <a:solidFill>
                  <a:srgbClr val="EB8703"/>
                </a:solidFill>
                <a:latin typeface="Corbel"/>
                <a:cs typeface="Corbel"/>
                <a:hlinkClick r:id="rId3"/>
              </a:rPr>
              <a:t> </a:t>
            </a:r>
            <a:r>
              <a:rPr sz="3000" u="heavy" spc="-12" dirty="0">
                <a:solidFill>
                  <a:srgbClr val="EB8703"/>
                </a:solidFill>
                <a:latin typeface="Corbel"/>
                <a:cs typeface="Corbel"/>
                <a:hlinkClick r:id="rId3"/>
              </a:rPr>
              <a:t>Early Middle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04874" y="3719227"/>
            <a:ext cx="6556499" cy="406704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>
              <a:lnSpc>
                <a:spcPts val="3100"/>
              </a:lnSpc>
            </a:pPr>
            <a:r>
              <a:rPr sz="3000" u="heavy" spc="-4" dirty="0">
                <a:solidFill>
                  <a:srgbClr val="EB8703"/>
                </a:solidFill>
                <a:latin typeface="Corbel"/>
                <a:cs typeface="Corbel"/>
                <a:hlinkClick r:id="rId4"/>
              </a:rPr>
              <a:t>Ages</a:t>
            </a:r>
            <a:r>
              <a:rPr sz="3000" spc="-4" dirty="0">
                <a:solidFill>
                  <a:srgbClr val="FFFFFF"/>
                </a:solidFill>
                <a:latin typeface="Corbel"/>
                <a:cs typeface="Corbel"/>
                <a:hlinkClick r:id="rId4"/>
              </a:rPr>
              <a:t>, the </a:t>
            </a:r>
            <a:r>
              <a:rPr sz="3000" u="heavy" spc="-4" dirty="0">
                <a:solidFill>
                  <a:srgbClr val="EB8703"/>
                </a:solidFill>
                <a:latin typeface="Corbel"/>
                <a:cs typeface="Corbel"/>
                <a:hlinkClick r:id="rId4"/>
              </a:rPr>
              <a:t>High Middle Ages</a:t>
            </a:r>
            <a:r>
              <a:rPr sz="3000" spc="-4" dirty="0">
                <a:solidFill>
                  <a:srgbClr val="FFFFFF"/>
                </a:solidFill>
                <a:latin typeface="Corbel"/>
                <a:cs typeface="Corbel"/>
                <a:hlinkClick r:id="rId4"/>
              </a:rPr>
              <a:t>,</a:t>
            </a:r>
            <a:r>
              <a:rPr sz="3000" spc="-4" dirty="0">
                <a:solidFill>
                  <a:srgbClr val="FFFFFF"/>
                </a:solidFill>
                <a:latin typeface="Corbel"/>
                <a:cs typeface="Corbel"/>
              </a:rPr>
              <a:t> and the </a:t>
            </a:r>
            <a:r>
              <a:rPr sz="3000" u="heavy" spc="-4" dirty="0">
                <a:solidFill>
                  <a:srgbClr val="EB8703"/>
                </a:solidFill>
                <a:latin typeface="Corbel"/>
                <a:cs typeface="Corbel"/>
              </a:rPr>
              <a:t>La</a:t>
            </a:r>
            <a:r>
              <a:rPr sz="3000" u="heavy" spc="-4" dirty="0">
                <a:solidFill>
                  <a:srgbClr val="EB8703"/>
                </a:solidFill>
                <a:latin typeface="Corbel"/>
                <a:cs typeface="Corbel"/>
                <a:hlinkClick r:id="" action="ppaction://noaction"/>
              </a:rPr>
              <a:t>te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04874" y="4176908"/>
            <a:ext cx="2120580" cy="406400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>
              <a:lnSpc>
                <a:spcPts val="3100"/>
              </a:lnSpc>
            </a:pPr>
            <a:r>
              <a:rPr sz="3000" u="heavy" spc="-9" dirty="0">
                <a:solidFill>
                  <a:srgbClr val="EB8703"/>
                </a:solidFill>
                <a:latin typeface="Corbel"/>
                <a:cs typeface="Corbel"/>
                <a:hlinkClick r:id="rId4"/>
              </a:rPr>
              <a:t>Middle Ages</a:t>
            </a:r>
            <a:r>
              <a:rPr sz="3000" spc="-9" dirty="0">
                <a:solidFill>
                  <a:srgbClr val="FFFFFF"/>
                </a:solidFill>
                <a:latin typeface="Corbel"/>
                <a:cs typeface="Corbel"/>
                <a:hlinkClick r:id="rId4"/>
              </a:rPr>
              <a:t>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8" name="object 8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714677" y="3418586"/>
            <a:ext cx="7639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3728328" y="3875786"/>
            <a:ext cx="7610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4892104" y="3875786"/>
            <a:ext cx="6005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05135" y="4333240"/>
            <a:ext cx="6153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62024" y="1879829"/>
            <a:ext cx="245928" cy="388112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04874" y="1890273"/>
            <a:ext cx="6917602" cy="2235659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56309">
              <a:lnSpc>
                <a:spcPts val="3100"/>
              </a:lnSpc>
            </a:pPr>
            <a:r>
              <a:rPr sz="3000" spc="-4" dirty="0">
                <a:solidFill>
                  <a:srgbClr val="FFFFFF"/>
                </a:solidFill>
                <a:latin typeface="Corbel"/>
                <a:cs typeface="Corbel"/>
              </a:rPr>
              <a:t>The term </a:t>
            </a:r>
            <a:r>
              <a:rPr sz="3000" b="1" spc="-4" dirty="0">
                <a:solidFill>
                  <a:srgbClr val="FFFF00"/>
                </a:solidFill>
                <a:latin typeface="Corbel"/>
                <a:cs typeface="Corbel"/>
              </a:rPr>
              <a:t>Drama </a:t>
            </a:r>
            <a:r>
              <a:rPr sz="3000" spc="-4" dirty="0">
                <a:solidFill>
                  <a:srgbClr val="FFFFFF"/>
                </a:solidFill>
                <a:latin typeface="Corbel"/>
                <a:cs typeface="Corbel"/>
              </a:rPr>
              <a:t>comes from a Greek word</a:t>
            </a:r>
            <a:endParaRPr sz="3000">
              <a:latin typeface="Corbel"/>
              <a:cs typeface="Corbel"/>
            </a:endParaRPr>
          </a:p>
          <a:p>
            <a:pPr marL="12700">
              <a:lnSpc>
                <a:spcPct val="99821"/>
              </a:lnSpc>
            </a:pP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3000" spc="-9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aning </a:t>
            </a:r>
            <a:r>
              <a:rPr sz="3000" spc="14" dirty="0">
                <a:solidFill>
                  <a:srgbClr val="FFFFFF"/>
                </a:solidFill>
                <a:latin typeface="Corbel"/>
                <a:cs typeface="Corbel"/>
              </a:rPr>
              <a:t>"</a:t>
            </a:r>
            <a:r>
              <a:rPr sz="3000" spc="0" dirty="0">
                <a:solidFill>
                  <a:srgbClr val="FFFF00"/>
                </a:solidFill>
                <a:latin typeface="Corbel"/>
                <a:cs typeface="Corbel"/>
              </a:rPr>
              <a:t>actio</a:t>
            </a:r>
            <a:r>
              <a:rPr sz="3000" spc="-4" dirty="0">
                <a:solidFill>
                  <a:srgbClr val="FFFF00"/>
                </a:solidFill>
                <a:latin typeface="Corbel"/>
                <a:cs typeface="Corbel"/>
              </a:rPr>
              <a:t>n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" </a:t>
            </a:r>
            <a:r>
              <a:rPr sz="3000" spc="-114" dirty="0">
                <a:solidFill>
                  <a:srgbClr val="FFFFFF"/>
                </a:solidFill>
                <a:latin typeface="Corbel"/>
                <a:cs typeface="Corbel"/>
              </a:rPr>
              <a:t>(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Cl</a:t>
            </a:r>
            <a:r>
              <a:rPr sz="3000" spc="-9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ssical</a:t>
            </a:r>
            <a:r>
              <a:rPr sz="3000" spc="-89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Gre</a:t>
            </a:r>
            <a:r>
              <a:rPr sz="3000" spc="-9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k:</a:t>
            </a:r>
            <a:r>
              <a:rPr sz="3000" spc="-14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δρ</a:t>
            </a:r>
            <a:r>
              <a:rPr sz="3000" spc="4" dirty="0">
                <a:solidFill>
                  <a:srgbClr val="FFFFFF"/>
                </a:solidFill>
                <a:latin typeface="Arial"/>
                <a:cs typeface="Arial"/>
              </a:rPr>
              <a:t>ᾶ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μα, </a:t>
            </a:r>
            <a:r>
              <a:rPr sz="3000" i="1" spc="0" dirty="0">
                <a:solidFill>
                  <a:srgbClr val="FFFFFF"/>
                </a:solidFill>
                <a:latin typeface="Corbel"/>
                <a:cs typeface="Corbel"/>
              </a:rPr>
              <a:t>dram</a:t>
            </a:r>
            <a:r>
              <a:rPr sz="3000" i="1" spc="9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), whi</a:t>
            </a:r>
            <a:r>
              <a:rPr sz="3000" spc="4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h is</a:t>
            </a:r>
            <a:r>
              <a:rPr sz="3000" spc="9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derived</a:t>
            </a:r>
            <a:r>
              <a:rPr sz="3000" spc="9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from the v</a:t>
            </a:r>
            <a:r>
              <a:rPr sz="3000" spc="-4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rb m</a:t>
            </a:r>
            <a:r>
              <a:rPr sz="3000" spc="-4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aning</a:t>
            </a:r>
            <a:r>
              <a:rPr sz="3000" spc="9" dirty="0">
                <a:solidFill>
                  <a:srgbClr val="FFFFFF"/>
                </a:solidFill>
                <a:latin typeface="Corbel"/>
                <a:cs typeface="Corbel"/>
              </a:rPr>
              <a:t> "</a:t>
            </a:r>
            <a:r>
              <a:rPr sz="3000" spc="0" dirty="0">
                <a:solidFill>
                  <a:srgbClr val="FFFF00"/>
                </a:solidFill>
                <a:latin typeface="Corbel"/>
                <a:cs typeface="Corbel"/>
              </a:rPr>
              <a:t>to d</a:t>
            </a:r>
            <a:r>
              <a:rPr sz="3000" spc="-4" dirty="0">
                <a:solidFill>
                  <a:srgbClr val="FFFF00"/>
                </a:solidFill>
                <a:latin typeface="Corbel"/>
                <a:cs typeface="Corbel"/>
              </a:rPr>
              <a:t>o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" or </a:t>
            </a:r>
            <a:r>
              <a:rPr sz="3000" spc="9" dirty="0">
                <a:solidFill>
                  <a:srgbClr val="FFFFFF"/>
                </a:solidFill>
                <a:latin typeface="Corbel"/>
                <a:cs typeface="Corbel"/>
              </a:rPr>
              <a:t>"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sz="3000" spc="-14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act" </a:t>
            </a:r>
            <a:r>
              <a:rPr sz="3000" spc="-119" dirty="0">
                <a:solidFill>
                  <a:srgbClr val="FFFFFF"/>
                </a:solidFill>
                <a:latin typeface="Corbel"/>
                <a:cs typeface="Corbel"/>
              </a:rPr>
              <a:t>(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Cl</a:t>
            </a:r>
            <a:r>
              <a:rPr sz="3000" spc="-9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ssical</a:t>
            </a:r>
            <a:r>
              <a:rPr sz="3000" spc="-1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Gre</a:t>
            </a:r>
            <a:r>
              <a:rPr sz="3000" spc="-4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k: δράω,</a:t>
            </a:r>
            <a:r>
              <a:rPr sz="3000" spc="-9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i="1" spc="0" dirty="0">
                <a:solidFill>
                  <a:srgbClr val="FFFFFF"/>
                </a:solidFill>
                <a:latin typeface="Corbel"/>
                <a:cs typeface="Corbel"/>
              </a:rPr>
              <a:t>draō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).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2140" y="744507"/>
            <a:ext cx="2236769" cy="532892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b="1" spc="-94" dirty="0">
                <a:solidFill>
                  <a:srgbClr val="60B6FF"/>
                </a:solidFill>
                <a:latin typeface="Consolas"/>
                <a:cs typeface="Consolas"/>
              </a:rPr>
              <a:t>Medieval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15183" y="744507"/>
            <a:ext cx="1436052" cy="532892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b="1" spc="-94" dirty="0">
                <a:solidFill>
                  <a:srgbClr val="60B6FF"/>
                </a:solidFill>
                <a:latin typeface="Consolas"/>
                <a:cs typeface="Consolas"/>
              </a:rPr>
              <a:t>Drama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4520" y="1696067"/>
            <a:ext cx="246114" cy="388416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7724" y="1706531"/>
            <a:ext cx="7698936" cy="3150539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57150">
              <a:lnSpc>
                <a:spcPts val="3100"/>
              </a:lnSpc>
            </a:pPr>
            <a:r>
              <a:rPr sz="3000" spc="-2" dirty="0">
                <a:solidFill>
                  <a:srgbClr val="FFFFFF"/>
                </a:solidFill>
                <a:latin typeface="Corbel"/>
                <a:cs typeface="Corbel"/>
              </a:rPr>
              <a:t>The Christian church had traditionally opposed</a:t>
            </a:r>
            <a:endParaRPr sz="3000" dirty="0">
              <a:latin typeface="Corbel"/>
              <a:cs typeface="Corbel"/>
            </a:endParaRPr>
          </a:p>
          <a:p>
            <a:pPr marL="12700" marR="57150">
              <a:lnSpc>
                <a:spcPts val="3604"/>
              </a:lnSpc>
              <a:spcBef>
                <a:spcPts val="25"/>
              </a:spcBef>
            </a:pPr>
            <a:r>
              <a:rPr sz="3000" spc="8" dirty="0">
                <a:solidFill>
                  <a:srgbClr val="FFFFFF"/>
                </a:solidFill>
                <a:latin typeface="Corbel"/>
                <a:cs typeface="Corbel"/>
              </a:rPr>
              <a:t>any form of theater. But little by little, in the</a:t>
            </a:r>
            <a:endParaRPr sz="3000" dirty="0">
              <a:latin typeface="Corbel"/>
              <a:cs typeface="Corbel"/>
            </a:endParaRPr>
          </a:p>
          <a:p>
            <a:pPr marL="12700">
              <a:lnSpc>
                <a:spcPts val="3600"/>
              </a:lnSpc>
            </a:pPr>
            <a:r>
              <a:rPr sz="3000" spc="-2" dirty="0">
                <a:solidFill>
                  <a:srgbClr val="FFFFFF"/>
                </a:solidFill>
                <a:latin typeface="Corbel"/>
                <a:cs typeface="Corbel"/>
              </a:rPr>
              <a:t>Easter service, and later in the Christmas service,</a:t>
            </a:r>
            <a:endParaRPr sz="3000" dirty="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bits of chanted dialogue, called tropes, were</a:t>
            </a:r>
            <a:endParaRPr sz="3000" dirty="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-4" dirty="0">
                <a:solidFill>
                  <a:srgbClr val="FFFFFF"/>
                </a:solidFill>
                <a:latin typeface="Corbel"/>
                <a:cs typeface="Corbel"/>
              </a:rPr>
              <a:t>interpolated into the liturgy. Priests,</a:t>
            </a:r>
            <a:endParaRPr sz="3000" dirty="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impersonating biblical figures, acted out</a:t>
            </a:r>
            <a:endParaRPr sz="3000" dirty="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minuscule scenes from the holiday stories.</a:t>
            </a:r>
            <a:endParaRPr sz="3000" dirty="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07340" y="412656"/>
            <a:ext cx="3834828" cy="532892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b="1" spc="-99" dirty="0">
                <a:solidFill>
                  <a:srgbClr val="60B6FF"/>
                </a:solidFill>
                <a:latin typeface="Consolas"/>
                <a:cs typeface="Consolas"/>
              </a:rPr>
              <a:t>Medieval Drama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5920" y="1467467"/>
            <a:ext cx="246114" cy="388416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8820" y="1477931"/>
            <a:ext cx="7685659" cy="3150461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>
              <a:lnSpc>
                <a:spcPts val="3100"/>
              </a:lnSpc>
            </a:pPr>
            <a:r>
              <a:rPr sz="3000" spc="-3" dirty="0">
                <a:solidFill>
                  <a:srgbClr val="FFFFFF"/>
                </a:solidFill>
                <a:latin typeface="Corbel"/>
                <a:cs typeface="Corbel"/>
              </a:rPr>
              <a:t>Eventually, these plays </a:t>
            </a:r>
            <a:r>
              <a:rPr sz="3000" spc="-3" dirty="0">
                <a:solidFill>
                  <a:srgbClr val="60B6FF"/>
                </a:solidFill>
                <a:latin typeface="Corbel"/>
                <a:cs typeface="Corbel"/>
              </a:rPr>
              <a:t>grew </a:t>
            </a:r>
            <a:r>
              <a:rPr sz="3000" spc="-3" dirty="0">
                <a:solidFill>
                  <a:srgbClr val="FFFFFF"/>
                </a:solidFill>
                <a:latin typeface="Corbel"/>
                <a:cs typeface="Corbel"/>
              </a:rPr>
              <a:t>more elaborate and</a:t>
            </a:r>
            <a:endParaRPr sz="3000">
              <a:latin typeface="Corbel"/>
              <a:cs typeface="Corbel"/>
            </a:endParaRPr>
          </a:p>
          <a:p>
            <a:pPr marL="12700" marR="3003">
              <a:lnSpc>
                <a:spcPts val="3604"/>
              </a:lnSpc>
              <a:spcBef>
                <a:spcPts val="25"/>
              </a:spcBef>
            </a:pPr>
            <a:r>
              <a:rPr sz="3000" spc="-2" dirty="0">
                <a:solidFill>
                  <a:srgbClr val="60B6FF"/>
                </a:solidFill>
                <a:latin typeface="Corbel"/>
                <a:cs typeface="Corbel"/>
              </a:rPr>
              <a:t>moved out of the church</a:t>
            </a:r>
            <a:r>
              <a:rPr sz="3000" spc="-2" dirty="0">
                <a:solidFill>
                  <a:srgbClr val="FFFFFF"/>
                </a:solidFill>
                <a:latin typeface="Corbel"/>
                <a:cs typeface="Corbel"/>
              </a:rPr>
              <a:t>. Secular elements crept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0"/>
              </a:lnSpc>
            </a:pPr>
            <a:r>
              <a:rPr sz="3000" spc="1" dirty="0">
                <a:solidFill>
                  <a:srgbClr val="FFFFFF"/>
                </a:solidFill>
                <a:latin typeface="Corbel"/>
                <a:cs typeface="Corbel"/>
              </a:rPr>
              <a:t>in as the artisan guilds took responsibility for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0"/>
              </a:lnSpc>
            </a:pPr>
            <a:r>
              <a:rPr sz="3000" spc="1" dirty="0">
                <a:solidFill>
                  <a:srgbClr val="FFFFFF"/>
                </a:solidFill>
                <a:latin typeface="Corbel"/>
                <a:cs typeface="Corbel"/>
              </a:rPr>
              <a:t>these performances; although the glorification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0"/>
              </a:lnSpc>
            </a:pPr>
            <a:r>
              <a:rPr sz="3000" spc="-1" dirty="0">
                <a:solidFill>
                  <a:srgbClr val="FFFFFF"/>
                </a:solidFill>
                <a:latin typeface="Corbel"/>
                <a:cs typeface="Corbel"/>
              </a:rPr>
              <a:t>of God and the redemption of humanity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0"/>
              </a:lnSpc>
            </a:pPr>
            <a:r>
              <a:rPr sz="3000" spc="1" dirty="0">
                <a:solidFill>
                  <a:srgbClr val="FFFFFF"/>
                </a:solidFill>
                <a:latin typeface="Corbel"/>
                <a:cs typeface="Corbel"/>
              </a:rPr>
              <a:t>remained prime concerns, the celebration of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0"/>
              </a:lnSpc>
            </a:pPr>
            <a:r>
              <a:rPr sz="3000" spc="1" dirty="0">
                <a:solidFill>
                  <a:srgbClr val="FFFFFF"/>
                </a:solidFill>
                <a:latin typeface="Corbel"/>
                <a:cs typeface="Corbel"/>
              </a:rPr>
              <a:t>local industry was not neglected.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57800" y="2054352"/>
            <a:ext cx="3505200" cy="41894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8740" y="515907"/>
            <a:ext cx="3034133" cy="532892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b="1" spc="-100" dirty="0">
                <a:solidFill>
                  <a:srgbClr val="60B6FF"/>
                </a:solidFill>
                <a:latin typeface="Consolas"/>
                <a:cs typeface="Consolas"/>
              </a:rPr>
              <a:t>Renaissance</a:t>
            </a:r>
            <a:endParaRPr sz="4000" dirty="0">
              <a:latin typeface="Consolas"/>
              <a:cs typeface="Consola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79140" y="515907"/>
            <a:ext cx="3567335" cy="532892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b="1" spc="-99" dirty="0">
                <a:solidFill>
                  <a:srgbClr val="60B6FF"/>
                </a:solidFill>
                <a:latin typeface="Consolas"/>
                <a:cs typeface="Consolas"/>
              </a:rPr>
              <a:t>(Elizabethan)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12940" y="515907"/>
            <a:ext cx="1434528" cy="532892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b="1" spc="-100" dirty="0">
                <a:solidFill>
                  <a:srgbClr val="60B6FF"/>
                </a:solidFill>
                <a:latin typeface="Consolas"/>
                <a:cs typeface="Consolas"/>
              </a:rPr>
              <a:t>Drama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4520" y="1925295"/>
            <a:ext cx="245928" cy="388112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7724" y="1935739"/>
            <a:ext cx="4062333" cy="3607434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57150">
              <a:lnSpc>
                <a:spcPts val="3100"/>
              </a:lnSpc>
            </a:pPr>
            <a:r>
              <a:rPr sz="3000" spc="-2" dirty="0">
                <a:solidFill>
                  <a:srgbClr val="FFFFFF"/>
                </a:solidFill>
                <a:latin typeface="Corbel"/>
                <a:cs typeface="Corbel"/>
              </a:rPr>
              <a:t>The Renaissance saw a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  <a:spcBef>
                <a:spcPts val="25"/>
              </a:spcBef>
            </a:pPr>
            <a:r>
              <a:rPr sz="3000" spc="-1" dirty="0">
                <a:solidFill>
                  <a:srgbClr val="FFFFFF"/>
                </a:solidFill>
                <a:latin typeface="Corbel"/>
                <a:cs typeface="Corbel"/>
              </a:rPr>
              <a:t>huge resurgence in all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-1" dirty="0">
                <a:solidFill>
                  <a:srgbClr val="FFFFFF"/>
                </a:solidFill>
                <a:latin typeface="Corbel"/>
                <a:cs typeface="Corbel"/>
              </a:rPr>
              <a:t>types of art, including</a:t>
            </a:r>
            <a:endParaRPr sz="3000">
              <a:latin typeface="Corbel"/>
              <a:cs typeface="Corbel"/>
            </a:endParaRPr>
          </a:p>
          <a:p>
            <a:pPr marL="12700">
              <a:lnSpc>
                <a:spcPts val="3600"/>
              </a:lnSpc>
            </a:pPr>
            <a:r>
              <a:rPr sz="3000" spc="-6" dirty="0">
                <a:solidFill>
                  <a:srgbClr val="FFFFFF"/>
                </a:solidFill>
                <a:latin typeface="Corbel"/>
                <a:cs typeface="Corbel"/>
              </a:rPr>
              <a:t>theater. It was during this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-8" dirty="0">
                <a:solidFill>
                  <a:srgbClr val="FFFFFF"/>
                </a:solidFill>
                <a:latin typeface="Corbel"/>
                <a:cs typeface="Corbel"/>
              </a:rPr>
              <a:t>time that Commedia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Dell'arte flourished and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-1" dirty="0">
                <a:solidFill>
                  <a:srgbClr val="FFFFFF"/>
                </a:solidFill>
                <a:latin typeface="Corbel"/>
                <a:cs typeface="Corbel"/>
              </a:rPr>
              <a:t>the first Elizabethan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4"/>
              </a:lnSpc>
              <a:spcBef>
                <a:spcPts val="0"/>
              </a:spcBef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playhouse opened.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85360" y="5932930"/>
            <a:ext cx="3992880" cy="938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00600" y="871727"/>
            <a:ext cx="3962400" cy="5071872"/>
          </a:xfrm>
          <a:custGeom>
            <a:avLst/>
            <a:gdLst/>
            <a:ahLst/>
            <a:cxnLst/>
            <a:rect l="l" t="t" r="r" b="b"/>
            <a:pathLst>
              <a:path w="3962400" h="5071872">
                <a:moveTo>
                  <a:pt x="0" y="340487"/>
                </a:moveTo>
                <a:lnTo>
                  <a:pt x="0" y="4731346"/>
                </a:lnTo>
                <a:lnTo>
                  <a:pt x="1128" y="4759274"/>
                </a:lnTo>
                <a:lnTo>
                  <a:pt x="9893" y="4813177"/>
                </a:lnTo>
                <a:lnTo>
                  <a:pt x="26751" y="4863892"/>
                </a:lnTo>
                <a:lnTo>
                  <a:pt x="51002" y="4910718"/>
                </a:lnTo>
                <a:lnTo>
                  <a:pt x="81947" y="4952954"/>
                </a:lnTo>
                <a:lnTo>
                  <a:pt x="118884" y="4989899"/>
                </a:lnTo>
                <a:lnTo>
                  <a:pt x="161114" y="5020852"/>
                </a:lnTo>
                <a:lnTo>
                  <a:pt x="207936" y="5045111"/>
                </a:lnTo>
                <a:lnTo>
                  <a:pt x="258650" y="5061975"/>
                </a:lnTo>
                <a:lnTo>
                  <a:pt x="312556" y="5070743"/>
                </a:lnTo>
                <a:lnTo>
                  <a:pt x="340487" y="5071872"/>
                </a:lnTo>
                <a:lnTo>
                  <a:pt x="3621913" y="5071872"/>
                </a:lnTo>
                <a:lnTo>
                  <a:pt x="3677151" y="5067414"/>
                </a:lnTo>
                <a:lnTo>
                  <a:pt x="3729549" y="5054511"/>
                </a:lnTo>
                <a:lnTo>
                  <a:pt x="3778404" y="5033862"/>
                </a:lnTo>
                <a:lnTo>
                  <a:pt x="3823018" y="5006168"/>
                </a:lnTo>
                <a:lnTo>
                  <a:pt x="3862689" y="4972132"/>
                </a:lnTo>
                <a:lnTo>
                  <a:pt x="3896717" y="4932454"/>
                </a:lnTo>
                <a:lnTo>
                  <a:pt x="3924403" y="4887835"/>
                </a:lnTo>
                <a:lnTo>
                  <a:pt x="3945045" y="4838977"/>
                </a:lnTo>
                <a:lnTo>
                  <a:pt x="3957944" y="4786580"/>
                </a:lnTo>
                <a:lnTo>
                  <a:pt x="3962400" y="4731346"/>
                </a:lnTo>
                <a:lnTo>
                  <a:pt x="3962400" y="340487"/>
                </a:lnTo>
                <a:lnTo>
                  <a:pt x="3957944" y="285248"/>
                </a:lnTo>
                <a:lnTo>
                  <a:pt x="3945045" y="232850"/>
                </a:lnTo>
                <a:lnTo>
                  <a:pt x="3924403" y="183995"/>
                </a:lnTo>
                <a:lnTo>
                  <a:pt x="3896717" y="139381"/>
                </a:lnTo>
                <a:lnTo>
                  <a:pt x="3862689" y="99710"/>
                </a:lnTo>
                <a:lnTo>
                  <a:pt x="3823018" y="65682"/>
                </a:lnTo>
                <a:lnTo>
                  <a:pt x="3778404" y="37996"/>
                </a:lnTo>
                <a:lnTo>
                  <a:pt x="3729549" y="17354"/>
                </a:lnTo>
                <a:lnTo>
                  <a:pt x="3677151" y="4455"/>
                </a:lnTo>
                <a:lnTo>
                  <a:pt x="3621913" y="0"/>
                </a:lnTo>
                <a:lnTo>
                  <a:pt x="340487" y="0"/>
                </a:lnTo>
                <a:lnTo>
                  <a:pt x="285248" y="4455"/>
                </a:lnTo>
                <a:lnTo>
                  <a:pt x="232850" y="17354"/>
                </a:lnTo>
                <a:lnTo>
                  <a:pt x="183995" y="37996"/>
                </a:lnTo>
                <a:lnTo>
                  <a:pt x="139381" y="65682"/>
                </a:lnTo>
                <a:lnTo>
                  <a:pt x="99710" y="99710"/>
                </a:lnTo>
                <a:lnTo>
                  <a:pt x="65682" y="139381"/>
                </a:lnTo>
                <a:lnTo>
                  <a:pt x="37996" y="183995"/>
                </a:lnTo>
                <a:lnTo>
                  <a:pt x="17354" y="232850"/>
                </a:lnTo>
                <a:lnTo>
                  <a:pt x="4455" y="285248"/>
                </a:lnTo>
                <a:lnTo>
                  <a:pt x="0" y="340487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00600" y="871727"/>
            <a:ext cx="3962400" cy="5071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52120" y="1315314"/>
            <a:ext cx="245928" cy="388112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5020" y="1325758"/>
            <a:ext cx="3460243" cy="406400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>
              <a:lnSpc>
                <a:spcPts val="3100"/>
              </a:lnSpc>
            </a:pPr>
            <a:r>
              <a:rPr sz="3000" spc="-5" dirty="0">
                <a:solidFill>
                  <a:srgbClr val="60B6FF"/>
                </a:solidFill>
                <a:latin typeface="Corbel"/>
                <a:cs typeface="Corbel"/>
              </a:rPr>
              <a:t>William Shakespeare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5020" y="1782731"/>
            <a:ext cx="1679863" cy="1321407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>
              <a:lnSpc>
                <a:spcPts val="31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one of the</a:t>
            </a:r>
            <a:endParaRPr sz="3000">
              <a:latin typeface="Corbel"/>
              <a:cs typeface="Corbel"/>
            </a:endParaRPr>
          </a:p>
          <a:p>
            <a:pPr marL="12700" marR="9478">
              <a:lnSpc>
                <a:spcPts val="3604"/>
              </a:lnSpc>
              <a:spcBef>
                <a:spcPts val="25"/>
              </a:spcBef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renowned</a:t>
            </a:r>
            <a:endParaRPr sz="3000">
              <a:latin typeface="Corbel"/>
              <a:cs typeface="Corbel"/>
            </a:endParaRPr>
          </a:p>
          <a:p>
            <a:pPr marL="12700" marR="5977">
              <a:lnSpc>
                <a:spcPts val="3600"/>
              </a:lnSpc>
            </a:pP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wrote and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61133" y="1782731"/>
            <a:ext cx="2096943" cy="1321407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20133">
              <a:lnSpc>
                <a:spcPts val="31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world's most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4"/>
              </a:lnSpc>
              <a:spcBef>
                <a:spcPts val="25"/>
              </a:spcBef>
            </a:pPr>
            <a:r>
              <a:rPr sz="3000" spc="1" dirty="0">
                <a:solidFill>
                  <a:srgbClr val="FFFFFF"/>
                </a:solidFill>
                <a:latin typeface="Corbel"/>
                <a:cs typeface="Corbel"/>
              </a:rPr>
              <a:t>playwrights,</a:t>
            </a:r>
            <a:endParaRPr sz="3000">
              <a:latin typeface="Corbel"/>
              <a:cs typeface="Corbel"/>
            </a:endParaRPr>
          </a:p>
          <a:p>
            <a:pPr marL="17653" marR="57195">
              <a:lnSpc>
                <a:spcPts val="3600"/>
              </a:lnSpc>
            </a:pPr>
            <a:r>
              <a:rPr sz="3000" spc="1" dirty="0">
                <a:solidFill>
                  <a:srgbClr val="FFFFFF"/>
                </a:solidFill>
                <a:latin typeface="Corbel"/>
                <a:cs typeface="Corbel"/>
              </a:rPr>
              <a:t>produced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5020" y="3154712"/>
            <a:ext cx="3803673" cy="1321280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>
              <a:lnSpc>
                <a:spcPts val="3100"/>
              </a:lnSpc>
            </a:pPr>
            <a:r>
              <a:rPr sz="3000" spc="1" dirty="0">
                <a:solidFill>
                  <a:srgbClr val="FFFFFF"/>
                </a:solidFill>
                <a:latin typeface="Corbel"/>
                <a:cs typeface="Corbel"/>
              </a:rPr>
              <a:t>many plays that are still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0"/>
              </a:lnSpc>
              <a:spcBef>
                <a:spcPts val="25"/>
              </a:spcBef>
            </a:pP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performed regularly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0"/>
              </a:lnSpc>
            </a:pPr>
            <a:r>
              <a:rPr sz="3000" spc="-13" dirty="0">
                <a:solidFill>
                  <a:srgbClr val="FFFFFF"/>
                </a:solidFill>
                <a:latin typeface="Corbel"/>
                <a:cs typeface="Corbel"/>
              </a:rPr>
              <a:t>even today.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03876" y="594360"/>
            <a:ext cx="3736848" cy="594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5920" y="858114"/>
            <a:ext cx="245928" cy="388112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8820" y="868558"/>
            <a:ext cx="3895150" cy="3607435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32670">
              <a:lnSpc>
                <a:spcPts val="3100"/>
              </a:lnSpc>
            </a:pPr>
            <a:r>
              <a:rPr sz="3000" spc="-1" dirty="0">
                <a:solidFill>
                  <a:srgbClr val="FFFFFF"/>
                </a:solidFill>
                <a:latin typeface="Corbel"/>
                <a:cs typeface="Corbel"/>
              </a:rPr>
              <a:t>Shakespeare was one of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0"/>
              </a:lnSpc>
              <a:spcBef>
                <a:spcPts val="25"/>
              </a:spcBef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the first to weave </a:t>
            </a:r>
            <a:r>
              <a:rPr sz="3000" spc="0" dirty="0">
                <a:solidFill>
                  <a:srgbClr val="60B6FF"/>
                </a:solidFill>
                <a:latin typeface="Corbel"/>
                <a:cs typeface="Corbel"/>
              </a:rPr>
              <a:t>comic</a:t>
            </a:r>
            <a:endParaRPr sz="3000">
              <a:latin typeface="Corbel"/>
              <a:cs typeface="Corbel"/>
            </a:endParaRPr>
          </a:p>
          <a:p>
            <a:pPr marL="12700">
              <a:lnSpc>
                <a:spcPts val="3600"/>
              </a:lnSpc>
            </a:pPr>
            <a:r>
              <a:rPr sz="3000" spc="0" dirty="0">
                <a:solidFill>
                  <a:srgbClr val="60B6FF"/>
                </a:solidFill>
                <a:latin typeface="Corbel"/>
                <a:cs typeface="Corbel"/>
              </a:rPr>
              <a:t>elements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into </a:t>
            </a:r>
            <a:r>
              <a:rPr sz="3000" spc="0" dirty="0">
                <a:solidFill>
                  <a:srgbClr val="60B6FF"/>
                </a:solidFill>
                <a:latin typeface="Corbel"/>
                <a:cs typeface="Corbel"/>
              </a:rPr>
              <a:t>tragedies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4"/>
              </a:lnSpc>
              <a:spcBef>
                <a:spcPts val="0"/>
              </a:spcBef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He also developed a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0"/>
              </a:lnSpc>
            </a:pP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structure and several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types of characters that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0"/>
              </a:lnSpc>
            </a:pPr>
            <a:r>
              <a:rPr sz="3000" spc="2" dirty="0">
                <a:solidFill>
                  <a:srgbClr val="FFFFFF"/>
                </a:solidFill>
                <a:latin typeface="Corbel"/>
                <a:cs typeface="Corbel"/>
              </a:rPr>
              <a:t>are still common in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0"/>
              </a:lnSpc>
            </a:pPr>
            <a:r>
              <a:rPr sz="3000" spc="1" dirty="0">
                <a:solidFill>
                  <a:srgbClr val="60B6FF"/>
                </a:solidFill>
                <a:latin typeface="Corbel"/>
                <a:cs typeface="Corbel"/>
              </a:rPr>
              <a:t>modern drama.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74140" y="385890"/>
            <a:ext cx="992628" cy="559657"/>
          </a:xfrm>
          <a:prstGeom prst="rect">
            <a:avLst/>
          </a:prstGeom>
        </p:spPr>
        <p:txBody>
          <a:bodyPr wrap="square" lIns="0" tIns="27368" rIns="0" bIns="0" rtlCol="0">
            <a:noAutofit/>
          </a:bodyPr>
          <a:lstStyle/>
          <a:p>
            <a:pPr marL="12700">
              <a:lnSpc>
                <a:spcPts val="4310"/>
              </a:lnSpc>
            </a:pPr>
            <a:r>
              <a:rPr sz="4000" b="1" spc="-86" dirty="0">
                <a:solidFill>
                  <a:srgbClr val="60B6FF"/>
                </a:solidFill>
                <a:latin typeface="Consolas"/>
                <a:cs typeface="Consolas"/>
              </a:rPr>
              <a:t>18</a:t>
            </a:r>
            <a:r>
              <a:rPr sz="3975" b="1" spc="-86" baseline="29005" dirty="0">
                <a:solidFill>
                  <a:srgbClr val="60B6FF"/>
                </a:solidFill>
                <a:latin typeface="Consolas"/>
                <a:cs typeface="Consolas"/>
              </a:rPr>
              <a:t>th</a:t>
            </a:r>
            <a:endParaRPr sz="2650">
              <a:latin typeface="Consolas"/>
              <a:cs typeface="Consola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7340" y="412656"/>
            <a:ext cx="901326" cy="532892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b="1" spc="-99" dirty="0">
                <a:solidFill>
                  <a:srgbClr val="60B6FF"/>
                </a:solidFill>
                <a:latin typeface="Consolas"/>
                <a:cs typeface="Consolas"/>
              </a:rPr>
              <a:t>The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28062" y="412656"/>
            <a:ext cx="1983712" cy="532892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b="1" spc="-79" dirty="0">
                <a:solidFill>
                  <a:srgbClr val="60B6FF"/>
                </a:solidFill>
                <a:latin typeface="Consolas"/>
                <a:cs typeface="Consolas"/>
              </a:rPr>
              <a:t>Century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65110" y="412656"/>
            <a:ext cx="1448308" cy="532892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b="1" spc="-75" dirty="0">
                <a:solidFill>
                  <a:srgbClr val="60B6FF"/>
                </a:solidFill>
                <a:latin typeface="Consolas"/>
                <a:cs typeface="Consolas"/>
              </a:rPr>
              <a:t>Drama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5920" y="1696067"/>
            <a:ext cx="246114" cy="388416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8820" y="1706531"/>
            <a:ext cx="7932735" cy="2781653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57150">
              <a:lnSpc>
                <a:spcPts val="3100"/>
              </a:lnSpc>
            </a:pPr>
            <a:r>
              <a:rPr sz="3000" spc="0" dirty="0">
                <a:solidFill>
                  <a:srgbClr val="60B6FF"/>
                </a:solidFill>
                <a:latin typeface="Corbel"/>
                <a:cs typeface="Corbel"/>
              </a:rPr>
              <a:t>The 18th century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was a time when more plays</a:t>
            </a:r>
            <a:endParaRPr sz="3000">
              <a:latin typeface="Corbel"/>
              <a:cs typeface="Corbel"/>
            </a:endParaRPr>
          </a:p>
          <a:p>
            <a:pPr marL="12700">
              <a:lnSpc>
                <a:spcPts val="3604"/>
              </a:lnSpc>
              <a:spcBef>
                <a:spcPts val="25"/>
              </a:spcBef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were being written for and about the </a:t>
            </a:r>
            <a:r>
              <a:rPr sz="3000" spc="0" dirty="0">
                <a:solidFill>
                  <a:srgbClr val="60B6FF"/>
                </a:solidFill>
                <a:latin typeface="Corbel"/>
                <a:cs typeface="Corbel"/>
              </a:rPr>
              <a:t>middle class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3000">
              <a:latin typeface="Corbel"/>
              <a:cs typeface="Corbel"/>
            </a:endParaRPr>
          </a:p>
          <a:p>
            <a:pPr marL="12700" marR="55129">
              <a:lnSpc>
                <a:spcPct val="100022"/>
              </a:lnSpc>
              <a:spcBef>
                <a:spcPts val="510"/>
              </a:spcBef>
            </a:pPr>
            <a:r>
              <a:rPr sz="3000" spc="-1" dirty="0">
                <a:solidFill>
                  <a:srgbClr val="FFFFFF"/>
                </a:solidFill>
                <a:latin typeface="Corbel"/>
                <a:cs typeface="Corbel"/>
              </a:rPr>
              <a:t>At first the theaters relied on the pre-Civil War repertoire; before long, however, they felt called upon to bring these plays into line with their </a:t>
            </a:r>
            <a:r>
              <a:rPr sz="3000" spc="-1" dirty="0">
                <a:solidFill>
                  <a:srgbClr val="60B6FF"/>
                </a:solidFill>
                <a:latin typeface="Corbel"/>
                <a:cs typeface="Corbel"/>
              </a:rPr>
              <a:t>more "refined," French-influenced </a:t>
            </a:r>
            <a:r>
              <a:rPr sz="3000" spc="-1" dirty="0">
                <a:solidFill>
                  <a:srgbClr val="FFFFFF"/>
                </a:solidFill>
                <a:latin typeface="Corbel"/>
                <a:cs typeface="Corbel"/>
              </a:rPr>
              <a:t>sensibilities.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5920" y="2699487"/>
            <a:ext cx="245928" cy="388112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297940" y="385890"/>
            <a:ext cx="992628" cy="559657"/>
          </a:xfrm>
          <a:prstGeom prst="rect">
            <a:avLst/>
          </a:prstGeom>
        </p:spPr>
        <p:txBody>
          <a:bodyPr wrap="square" lIns="0" tIns="27368" rIns="0" bIns="0" rtlCol="0">
            <a:noAutofit/>
          </a:bodyPr>
          <a:lstStyle/>
          <a:p>
            <a:pPr marL="12700">
              <a:lnSpc>
                <a:spcPts val="4310"/>
              </a:lnSpc>
            </a:pPr>
            <a:r>
              <a:rPr sz="4000" b="1" spc="-86" dirty="0">
                <a:solidFill>
                  <a:srgbClr val="60B6FF"/>
                </a:solidFill>
                <a:latin typeface="Consolas"/>
                <a:cs typeface="Consolas"/>
              </a:rPr>
              <a:t>18</a:t>
            </a:r>
            <a:r>
              <a:rPr sz="3975" b="1" spc="-86" baseline="29005" dirty="0">
                <a:solidFill>
                  <a:srgbClr val="60B6FF"/>
                </a:solidFill>
                <a:latin typeface="Consolas"/>
                <a:cs typeface="Consolas"/>
              </a:rPr>
              <a:t>th</a:t>
            </a:r>
            <a:endParaRPr sz="2650">
              <a:latin typeface="Consolas"/>
              <a:cs typeface="Consola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1140" y="412656"/>
            <a:ext cx="901326" cy="532892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b="1" spc="-99" dirty="0">
                <a:solidFill>
                  <a:srgbClr val="60B6FF"/>
                </a:solidFill>
                <a:latin typeface="Consolas"/>
                <a:cs typeface="Consolas"/>
              </a:rPr>
              <a:t>The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51862" y="412656"/>
            <a:ext cx="1983712" cy="532892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b="1" spc="-79" dirty="0">
                <a:solidFill>
                  <a:srgbClr val="60B6FF"/>
                </a:solidFill>
                <a:latin typeface="Consolas"/>
                <a:cs typeface="Consolas"/>
              </a:rPr>
              <a:t>Century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88910" y="412656"/>
            <a:ext cx="1448308" cy="532892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b="1" spc="-75" dirty="0">
                <a:solidFill>
                  <a:srgbClr val="60B6FF"/>
                </a:solidFill>
                <a:latin typeface="Consolas"/>
                <a:cs typeface="Consolas"/>
              </a:rPr>
              <a:t>Drama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2024" y="1879829"/>
            <a:ext cx="245928" cy="388112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04874" y="1890273"/>
            <a:ext cx="7235724" cy="4064939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57195">
              <a:lnSpc>
                <a:spcPts val="31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The themes, language, and dramaturgy of</a:t>
            </a:r>
            <a:endParaRPr sz="3000">
              <a:latin typeface="Corbel"/>
              <a:cs typeface="Corbel"/>
            </a:endParaRPr>
          </a:p>
          <a:p>
            <a:pPr marL="12700">
              <a:lnSpc>
                <a:spcPts val="3600"/>
              </a:lnSpc>
              <a:spcBef>
                <a:spcPts val="25"/>
              </a:spcBef>
            </a:pPr>
            <a:r>
              <a:rPr sz="3000" spc="-2" dirty="0">
                <a:solidFill>
                  <a:srgbClr val="60B6FF"/>
                </a:solidFill>
                <a:latin typeface="Corbel"/>
                <a:cs typeface="Corbel"/>
              </a:rPr>
              <a:t>Shakespeare's </a:t>
            </a:r>
            <a:r>
              <a:rPr sz="3000" spc="-2" dirty="0">
                <a:solidFill>
                  <a:srgbClr val="FFFFFF"/>
                </a:solidFill>
                <a:latin typeface="Corbel"/>
                <a:cs typeface="Corbel"/>
              </a:rPr>
              <a:t>plays were now considered </a:t>
            </a:r>
            <a:r>
              <a:rPr sz="3000" spc="-2" dirty="0">
                <a:solidFill>
                  <a:srgbClr val="60B6FF"/>
                </a:solidFill>
                <a:latin typeface="Corbel"/>
                <a:cs typeface="Corbel"/>
              </a:rPr>
              <a:t>out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4"/>
              </a:lnSpc>
              <a:spcBef>
                <a:spcPts val="0"/>
              </a:spcBef>
            </a:pPr>
            <a:r>
              <a:rPr sz="3000" spc="0" dirty="0">
                <a:solidFill>
                  <a:srgbClr val="60B6FF"/>
                </a:solidFill>
                <a:latin typeface="Corbel"/>
                <a:cs typeface="Corbel"/>
              </a:rPr>
              <a:t>of date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, so that during the next two centuries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the works of England's greatest dramatist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0"/>
              </a:lnSpc>
            </a:pPr>
            <a:r>
              <a:rPr sz="3000" spc="-4" dirty="0">
                <a:solidFill>
                  <a:srgbClr val="FFFFFF"/>
                </a:solidFill>
                <a:latin typeface="Corbel"/>
                <a:cs typeface="Corbel"/>
              </a:rPr>
              <a:t>were never produced intact. Owing much to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0"/>
              </a:lnSpc>
            </a:pPr>
            <a:r>
              <a:rPr sz="3000" spc="0" dirty="0">
                <a:solidFill>
                  <a:srgbClr val="60B6FF"/>
                </a:solidFill>
                <a:latin typeface="Corbel"/>
                <a:cs typeface="Corbel"/>
              </a:rPr>
              <a:t>Moliere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, the English </a:t>
            </a:r>
            <a:r>
              <a:rPr sz="3000" spc="0" dirty="0">
                <a:solidFill>
                  <a:srgbClr val="60B6FF"/>
                </a:solidFill>
                <a:latin typeface="Corbel"/>
                <a:cs typeface="Corbel"/>
              </a:rPr>
              <a:t>comedy of manners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was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0"/>
              </a:lnSpc>
            </a:pPr>
            <a:r>
              <a:rPr sz="3000" spc="-1" dirty="0">
                <a:solidFill>
                  <a:srgbClr val="FFFFFF"/>
                </a:solidFill>
                <a:latin typeface="Corbel"/>
                <a:cs typeface="Corbel"/>
              </a:rPr>
              <a:t>typically a witty, brittle </a:t>
            </a:r>
            <a:r>
              <a:rPr sz="3000" spc="-1" dirty="0">
                <a:solidFill>
                  <a:srgbClr val="60B6FF"/>
                </a:solidFill>
                <a:latin typeface="Corbel"/>
                <a:cs typeface="Corbel"/>
              </a:rPr>
              <a:t>satire </a:t>
            </a:r>
            <a:r>
              <a:rPr sz="3000" spc="-1" dirty="0">
                <a:solidFill>
                  <a:srgbClr val="FFFFFF"/>
                </a:solidFill>
                <a:latin typeface="Corbel"/>
                <a:cs typeface="Corbel"/>
              </a:rPr>
              <a:t>of current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0"/>
              </a:lnSpc>
            </a:pPr>
            <a:r>
              <a:rPr sz="3000" spc="-1" dirty="0">
                <a:solidFill>
                  <a:srgbClr val="FFFFFF"/>
                </a:solidFill>
                <a:latin typeface="Corbel"/>
                <a:cs typeface="Corbel"/>
              </a:rPr>
              <a:t>mores, especially of relations between the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sexes.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441" y="658414"/>
            <a:ext cx="1059954" cy="482600"/>
          </a:xfrm>
          <a:prstGeom prst="rect">
            <a:avLst/>
          </a:prstGeom>
        </p:spPr>
        <p:txBody>
          <a:bodyPr wrap="square" lIns="0" tIns="23495" rIns="0" bIns="0" rtlCol="0">
            <a:noAutofit/>
          </a:bodyPr>
          <a:lstStyle/>
          <a:p>
            <a:pPr marL="12700">
              <a:lnSpc>
                <a:spcPts val="3700"/>
              </a:lnSpc>
            </a:pPr>
            <a:r>
              <a:rPr sz="3600" b="1" spc="-78" dirty="0">
                <a:solidFill>
                  <a:srgbClr val="60B6FF"/>
                </a:solidFill>
                <a:latin typeface="Consolas"/>
                <a:cs typeface="Consolas"/>
              </a:rPr>
              <a:t>19th</a:t>
            </a:r>
            <a:endParaRPr sz="3600">
              <a:latin typeface="Consolas"/>
              <a:cs typeface="Consola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43533" y="658414"/>
            <a:ext cx="1773186" cy="482600"/>
          </a:xfrm>
          <a:prstGeom prst="rect">
            <a:avLst/>
          </a:prstGeom>
        </p:spPr>
        <p:txBody>
          <a:bodyPr wrap="square" lIns="0" tIns="23495" rIns="0" bIns="0" rtlCol="0">
            <a:noAutofit/>
          </a:bodyPr>
          <a:lstStyle/>
          <a:p>
            <a:pPr marL="12700">
              <a:lnSpc>
                <a:spcPts val="3700"/>
              </a:lnSpc>
            </a:pPr>
            <a:r>
              <a:rPr sz="3600" b="1" spc="-92" dirty="0">
                <a:solidFill>
                  <a:srgbClr val="60B6FF"/>
                </a:solidFill>
                <a:latin typeface="Consolas"/>
                <a:cs typeface="Consolas"/>
              </a:rPr>
              <a:t>Century</a:t>
            </a:r>
            <a:endParaRPr sz="3600">
              <a:latin typeface="Consolas"/>
              <a:cs typeface="Consola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46856" y="658414"/>
            <a:ext cx="1297698" cy="482600"/>
          </a:xfrm>
          <a:prstGeom prst="rect">
            <a:avLst/>
          </a:prstGeom>
        </p:spPr>
        <p:txBody>
          <a:bodyPr wrap="square" lIns="0" tIns="23495" rIns="0" bIns="0" rtlCol="0">
            <a:noAutofit/>
          </a:bodyPr>
          <a:lstStyle/>
          <a:p>
            <a:pPr marL="12700">
              <a:lnSpc>
                <a:spcPts val="3700"/>
              </a:lnSpc>
            </a:pPr>
            <a:r>
              <a:rPr sz="3600" b="1" spc="-84" dirty="0">
                <a:solidFill>
                  <a:srgbClr val="60B6FF"/>
                </a:solidFill>
                <a:latin typeface="Consolas"/>
                <a:cs typeface="Consolas"/>
              </a:rPr>
              <a:t>Drama</a:t>
            </a:r>
            <a:endParaRPr sz="3600">
              <a:latin typeface="Consolas"/>
              <a:cs typeface="Consola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74692" y="658414"/>
            <a:ext cx="3679405" cy="482600"/>
          </a:xfrm>
          <a:prstGeom prst="rect">
            <a:avLst/>
          </a:prstGeom>
        </p:spPr>
        <p:txBody>
          <a:bodyPr wrap="square" lIns="0" tIns="23495" rIns="0" bIns="0" rtlCol="0">
            <a:noAutofit/>
          </a:bodyPr>
          <a:lstStyle/>
          <a:p>
            <a:pPr marL="12700">
              <a:lnSpc>
                <a:spcPts val="3700"/>
              </a:lnSpc>
            </a:pPr>
            <a:r>
              <a:rPr sz="3600" b="1" spc="-98" dirty="0">
                <a:solidFill>
                  <a:srgbClr val="60B6FF"/>
                </a:solidFill>
                <a:latin typeface="Consolas"/>
                <a:cs typeface="Consolas"/>
              </a:rPr>
              <a:t>and Romanticism</a:t>
            </a:r>
            <a:endParaRPr sz="3600">
              <a:latin typeface="Consolas"/>
              <a:cs typeface="Consola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9720" y="1543667"/>
            <a:ext cx="246114" cy="388416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2620" y="1554131"/>
            <a:ext cx="7527992" cy="2693261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57150">
              <a:lnSpc>
                <a:spcPts val="3100"/>
              </a:lnSpc>
            </a:pPr>
            <a:r>
              <a:rPr sz="3000" spc="-8" dirty="0">
                <a:solidFill>
                  <a:srgbClr val="FFFFFF"/>
                </a:solidFill>
                <a:latin typeface="Corbel"/>
                <a:cs typeface="Corbel"/>
              </a:rPr>
              <a:t>Toward the end of the century, the Romantic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4"/>
              </a:lnSpc>
              <a:spcBef>
                <a:spcPts val="25"/>
              </a:spcBef>
            </a:pP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period began in Western Europe, which heavily</a:t>
            </a:r>
            <a:endParaRPr sz="3000">
              <a:latin typeface="Corbel"/>
              <a:cs typeface="Corbel"/>
            </a:endParaRPr>
          </a:p>
          <a:p>
            <a:pPr marL="12700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influenced the theater of that era. Romanticism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-3" dirty="0">
                <a:solidFill>
                  <a:srgbClr val="FFFFFF"/>
                </a:solidFill>
                <a:latin typeface="Corbel"/>
                <a:cs typeface="Corbel"/>
              </a:rPr>
              <a:t>focused on emotion rather than intellect. This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movement continued through the beginning of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-7" dirty="0">
                <a:solidFill>
                  <a:srgbClr val="FFFFFF"/>
                </a:solidFill>
                <a:latin typeface="Corbel"/>
                <a:cs typeface="Corbel"/>
              </a:rPr>
              <a:t>the 19th century.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52120" y="477114"/>
            <a:ext cx="245928" cy="388112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5020" y="487558"/>
            <a:ext cx="7809751" cy="4610305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56309">
              <a:lnSpc>
                <a:spcPts val="3100"/>
              </a:lnSpc>
            </a:pPr>
            <a:r>
              <a:rPr sz="3000" spc="-1" dirty="0">
                <a:solidFill>
                  <a:srgbClr val="FFFFFF"/>
                </a:solidFill>
                <a:latin typeface="Corbel"/>
                <a:cs typeface="Corbel"/>
              </a:rPr>
              <a:t>In its purest form, </a:t>
            </a:r>
            <a:r>
              <a:rPr sz="3000" spc="-1" dirty="0">
                <a:solidFill>
                  <a:srgbClr val="60B6FF"/>
                </a:solidFill>
                <a:latin typeface="Corbel"/>
                <a:cs typeface="Corbel"/>
              </a:rPr>
              <a:t>Romanticism </a:t>
            </a:r>
            <a:r>
              <a:rPr sz="3000" spc="-1" dirty="0">
                <a:solidFill>
                  <a:srgbClr val="FFFFFF"/>
                </a:solidFill>
                <a:latin typeface="Corbel"/>
                <a:cs typeface="Corbel"/>
              </a:rPr>
              <a:t>concentrated on</a:t>
            </a:r>
            <a:endParaRPr sz="3000">
              <a:latin typeface="Corbel"/>
              <a:cs typeface="Corbel"/>
            </a:endParaRPr>
          </a:p>
          <a:p>
            <a:pPr marL="12700" marR="56309">
              <a:lnSpc>
                <a:spcPts val="3600"/>
              </a:lnSpc>
              <a:spcBef>
                <a:spcPts val="25"/>
              </a:spcBef>
            </a:pPr>
            <a:r>
              <a:rPr sz="3000" spc="2" dirty="0">
                <a:solidFill>
                  <a:srgbClr val="FFFFFF"/>
                </a:solidFill>
                <a:latin typeface="Corbel"/>
                <a:cs typeface="Corbel"/>
              </a:rPr>
              <a:t>the spiritual, which would allow humankind to</a:t>
            </a:r>
            <a:endParaRPr sz="3000">
              <a:latin typeface="Corbel"/>
              <a:cs typeface="Corbel"/>
            </a:endParaRPr>
          </a:p>
          <a:p>
            <a:pPr marL="12700" marR="56309">
              <a:lnSpc>
                <a:spcPts val="3600"/>
              </a:lnSpc>
            </a:pPr>
            <a:r>
              <a:rPr sz="3000" spc="2" dirty="0">
                <a:solidFill>
                  <a:srgbClr val="FFFFFF"/>
                </a:solidFill>
                <a:latin typeface="Corbel"/>
                <a:cs typeface="Corbel"/>
              </a:rPr>
              <a:t>transcend the limitations of the physical world</a:t>
            </a:r>
            <a:endParaRPr sz="3000">
              <a:latin typeface="Corbel"/>
              <a:cs typeface="Corbel"/>
            </a:endParaRPr>
          </a:p>
          <a:p>
            <a:pPr marL="12700" marR="56309">
              <a:lnSpc>
                <a:spcPts val="3604"/>
              </a:lnSpc>
              <a:spcBef>
                <a:spcPts val="0"/>
              </a:spcBef>
            </a:pPr>
            <a:r>
              <a:rPr sz="3000" spc="4" dirty="0">
                <a:solidFill>
                  <a:srgbClr val="FFFFFF"/>
                </a:solidFill>
                <a:latin typeface="Corbel"/>
                <a:cs typeface="Corbel"/>
              </a:rPr>
              <a:t>and body and find an ideal truth.</a:t>
            </a:r>
            <a:endParaRPr sz="3000">
              <a:latin typeface="Corbel"/>
              <a:cs typeface="Corbel"/>
            </a:endParaRPr>
          </a:p>
          <a:p>
            <a:pPr marL="12700">
              <a:lnSpc>
                <a:spcPct val="100022"/>
              </a:lnSpc>
              <a:spcBef>
                <a:spcPts val="510"/>
              </a:spcBef>
            </a:pPr>
            <a:r>
              <a:rPr sz="3000" dirty="0">
                <a:solidFill>
                  <a:srgbClr val="60B6FF"/>
                </a:solidFill>
                <a:latin typeface="Corbel"/>
                <a:cs typeface="Corbel"/>
              </a:rPr>
              <a:t>Subject</a:t>
            </a:r>
            <a:r>
              <a:rPr sz="3000" spc="-14" dirty="0">
                <a:solidFill>
                  <a:srgbClr val="60B6FF"/>
                </a:solidFill>
                <a:latin typeface="Corbel"/>
                <a:cs typeface="Corbel"/>
              </a:rPr>
              <a:t> </a:t>
            </a:r>
            <a:r>
              <a:rPr sz="3000" spc="0" dirty="0">
                <a:solidFill>
                  <a:srgbClr val="60B6FF"/>
                </a:solidFill>
                <a:latin typeface="Corbel"/>
                <a:cs typeface="Corbel"/>
              </a:rPr>
              <a:t>m</a:t>
            </a:r>
            <a:r>
              <a:rPr sz="3000" spc="-4" dirty="0">
                <a:solidFill>
                  <a:srgbClr val="60B6FF"/>
                </a:solidFill>
                <a:latin typeface="Corbel"/>
                <a:cs typeface="Corbel"/>
              </a:rPr>
              <a:t>a</a:t>
            </a:r>
            <a:r>
              <a:rPr sz="3000" spc="0" dirty="0">
                <a:solidFill>
                  <a:srgbClr val="60B6FF"/>
                </a:solidFill>
                <a:latin typeface="Corbel"/>
                <a:cs typeface="Corbel"/>
              </a:rPr>
              <a:t>tter</a:t>
            </a:r>
            <a:r>
              <a:rPr sz="3000" spc="4" dirty="0">
                <a:solidFill>
                  <a:srgbClr val="60B6FF"/>
                </a:solidFill>
                <a:latin typeface="Corbel"/>
                <a:cs typeface="Corbel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was drawn</a:t>
            </a:r>
            <a:r>
              <a:rPr sz="3000" spc="14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from </a:t>
            </a:r>
            <a:r>
              <a:rPr sz="3000" spc="0" dirty="0">
                <a:solidFill>
                  <a:srgbClr val="60B6FF"/>
                </a:solidFill>
                <a:latin typeface="Corbel"/>
                <a:cs typeface="Corbel"/>
              </a:rPr>
              <a:t>nature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and </a:t>
            </a:r>
            <a:r>
              <a:rPr sz="3000" spc="4" dirty="0">
                <a:solidFill>
                  <a:srgbClr val="FFFFFF"/>
                </a:solidFill>
                <a:latin typeface="Corbel"/>
                <a:cs typeface="Corbel"/>
              </a:rPr>
              <a:t>"</a:t>
            </a:r>
            <a:r>
              <a:rPr sz="3000" spc="0" dirty="0">
                <a:solidFill>
                  <a:srgbClr val="60B6FF"/>
                </a:solidFill>
                <a:latin typeface="Corbel"/>
                <a:cs typeface="Corbel"/>
              </a:rPr>
              <a:t>natur</a:t>
            </a:r>
            <a:r>
              <a:rPr sz="3000" spc="-9" dirty="0">
                <a:solidFill>
                  <a:srgbClr val="60B6FF"/>
                </a:solidFill>
                <a:latin typeface="Corbel"/>
                <a:cs typeface="Corbel"/>
              </a:rPr>
              <a:t>a</a:t>
            </a:r>
            <a:r>
              <a:rPr sz="3000" spc="0" dirty="0">
                <a:solidFill>
                  <a:srgbClr val="60B6FF"/>
                </a:solidFill>
                <a:latin typeface="Corbel"/>
                <a:cs typeface="Corbel"/>
              </a:rPr>
              <a:t>l</a:t>
            </a:r>
            <a:r>
              <a:rPr sz="3000" spc="9" dirty="0">
                <a:solidFill>
                  <a:srgbClr val="60B6FF"/>
                </a:solidFill>
                <a:latin typeface="Corbel"/>
                <a:cs typeface="Corbel"/>
              </a:rPr>
              <a:t> </a:t>
            </a:r>
            <a:r>
              <a:rPr sz="3000" spc="0" dirty="0">
                <a:solidFill>
                  <a:srgbClr val="60B6FF"/>
                </a:solidFill>
                <a:latin typeface="Corbel"/>
                <a:cs typeface="Corbel"/>
              </a:rPr>
              <a:t>m</a:t>
            </a:r>
            <a:r>
              <a:rPr sz="3000" spc="-4" dirty="0">
                <a:solidFill>
                  <a:srgbClr val="60B6FF"/>
                </a:solidFill>
                <a:latin typeface="Corbel"/>
                <a:cs typeface="Corbel"/>
              </a:rPr>
              <a:t>a</a:t>
            </a:r>
            <a:r>
              <a:rPr sz="3000" spc="9" dirty="0">
                <a:solidFill>
                  <a:srgbClr val="60B6FF"/>
                </a:solidFill>
                <a:latin typeface="Corbel"/>
                <a:cs typeface="Corbel"/>
              </a:rPr>
              <a:t>n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"</a:t>
            </a:r>
            <a:r>
              <a:rPr sz="3000" spc="14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(such as </a:t>
            </a:r>
            <a:r>
              <a:rPr sz="3000" spc="4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he s</a:t>
            </a:r>
            <a:r>
              <a:rPr sz="3000" spc="-9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pposedly</a:t>
            </a:r>
            <a:r>
              <a:rPr sz="3000" spc="-9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unto</a:t>
            </a:r>
            <a:r>
              <a:rPr sz="3000" spc="-9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ched Native</a:t>
            </a:r>
            <a:r>
              <a:rPr sz="3000" spc="-114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Amer</a:t>
            </a:r>
            <a:r>
              <a:rPr sz="3000" spc="9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ca</a:t>
            </a:r>
            <a:r>
              <a:rPr sz="3000" spc="-54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). </a:t>
            </a:r>
            <a:r>
              <a:rPr sz="3000" spc="-114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erhaps one</a:t>
            </a:r>
            <a:r>
              <a:rPr sz="3000" spc="9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of the best examples of</a:t>
            </a:r>
            <a:r>
              <a:rPr sz="3000" spc="14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4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omantic</a:t>
            </a:r>
            <a:r>
              <a:rPr sz="3000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drama</a:t>
            </a:r>
            <a:r>
              <a:rPr sz="3000" spc="29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is </a:t>
            </a:r>
            <a:r>
              <a:rPr sz="3000" spc="4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aust</a:t>
            </a:r>
            <a:r>
              <a:rPr sz="3000" spc="14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(</a:t>
            </a:r>
            <a:r>
              <a:rPr sz="3000" spc="9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art I,</a:t>
            </a:r>
            <a:endParaRPr sz="3000">
              <a:latin typeface="Corbel"/>
              <a:cs typeface="Corbel"/>
            </a:endParaRPr>
          </a:p>
          <a:p>
            <a:pPr marL="12700" marR="56309">
              <a:lnSpc>
                <a:spcPts val="3604"/>
              </a:lnSpc>
              <a:spcBef>
                <a:spcPts val="180"/>
              </a:spcBef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1808; Part II, 1832) by the German playwright</a:t>
            </a:r>
            <a:endParaRPr sz="3000">
              <a:latin typeface="Corbel"/>
              <a:cs typeface="Corbel"/>
            </a:endParaRPr>
          </a:p>
          <a:p>
            <a:pPr marL="12700" marR="56309">
              <a:lnSpc>
                <a:spcPts val="3600"/>
              </a:lnSpc>
            </a:pPr>
            <a:r>
              <a:rPr sz="3000" spc="-12" dirty="0">
                <a:solidFill>
                  <a:srgbClr val="FFFFFF"/>
                </a:solidFill>
                <a:latin typeface="Corbel"/>
                <a:cs typeface="Corbel"/>
              </a:rPr>
              <a:t>Johann Wolfgang von Goethe.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2120" y="2394687"/>
            <a:ext cx="245928" cy="388112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04520" y="705714"/>
            <a:ext cx="245928" cy="388112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47724" y="716158"/>
            <a:ext cx="6895350" cy="1320878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57195">
              <a:lnSpc>
                <a:spcPts val="3100"/>
              </a:lnSpc>
            </a:pPr>
            <a:r>
              <a:rPr sz="3000" spc="-7" dirty="0">
                <a:solidFill>
                  <a:srgbClr val="FFFFFF"/>
                </a:solidFill>
                <a:latin typeface="Corbel"/>
                <a:cs typeface="Corbel"/>
              </a:rPr>
              <a:t>Romanticism first appeared in Germany, a</a:t>
            </a:r>
            <a:endParaRPr sz="3000">
              <a:latin typeface="Corbel"/>
              <a:cs typeface="Corbel"/>
            </a:endParaRPr>
          </a:p>
          <a:p>
            <a:pPr marL="12700" marR="21672">
              <a:lnSpc>
                <a:spcPts val="3600"/>
              </a:lnSpc>
              <a:spcBef>
                <a:spcPts val="25"/>
              </a:spcBef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country with little native theatre other than</a:t>
            </a:r>
            <a:endParaRPr sz="3000">
              <a:latin typeface="Corbel"/>
              <a:cs typeface="Corbel"/>
            </a:endParaRPr>
          </a:p>
          <a:p>
            <a:pPr marL="12700">
              <a:lnSpc>
                <a:spcPts val="3600"/>
              </a:lnSpc>
            </a:pP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rustic farces before the 18th century. By the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47724" y="2088139"/>
            <a:ext cx="6765551" cy="863600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>
              <a:lnSpc>
                <a:spcPts val="3100"/>
              </a:lnSpc>
            </a:pPr>
            <a:r>
              <a:rPr sz="3000" spc="-4" dirty="0">
                <a:solidFill>
                  <a:srgbClr val="FFFFFF"/>
                </a:solidFill>
                <a:latin typeface="Corbel"/>
                <a:cs typeface="Corbel"/>
              </a:rPr>
              <a:t>1820s Romanticism dominated the theatre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  <a:spcBef>
                <a:spcPts val="25"/>
              </a:spcBef>
            </a:pP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most of Europe.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05521" y="2088139"/>
            <a:ext cx="406809" cy="406400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>
              <a:lnSpc>
                <a:spcPts val="3100"/>
              </a:lnSpc>
            </a:pP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4520" y="3627857"/>
            <a:ext cx="245928" cy="388112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7724" y="3638301"/>
            <a:ext cx="7660562" cy="1778381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57195">
              <a:lnSpc>
                <a:spcPts val="31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These plays had no single style but were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0"/>
              </a:lnSpc>
              <a:spcBef>
                <a:spcPts val="25"/>
              </a:spcBef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generally strongly </a:t>
            </a:r>
            <a:r>
              <a:rPr sz="3000" spc="0" dirty="0">
                <a:solidFill>
                  <a:srgbClr val="60B6FF"/>
                </a:solidFill>
                <a:latin typeface="Corbel"/>
                <a:cs typeface="Corbel"/>
              </a:rPr>
              <a:t>emotional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, and, in their</a:t>
            </a:r>
            <a:endParaRPr sz="3000">
              <a:latin typeface="Corbel"/>
              <a:cs typeface="Corbel"/>
            </a:endParaRPr>
          </a:p>
          <a:p>
            <a:pPr marL="12700">
              <a:lnSpc>
                <a:spcPts val="3600"/>
              </a:lnSpc>
            </a:pPr>
            <a:r>
              <a:rPr sz="3000" spc="-1" dirty="0">
                <a:solidFill>
                  <a:srgbClr val="FFFFFF"/>
                </a:solidFill>
                <a:latin typeface="Corbel"/>
                <a:cs typeface="Corbel"/>
              </a:rPr>
              <a:t>experimentation with form, laid the groundwork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4"/>
              </a:lnSpc>
              <a:spcBef>
                <a:spcPts val="0"/>
              </a:spcBef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for the rejection of Neo-Classicism.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 txBox="1"/>
          <p:nvPr/>
        </p:nvSpPr>
        <p:spPr>
          <a:xfrm>
            <a:off x="2417318" y="500258"/>
            <a:ext cx="6562089" cy="3890385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856615">
              <a:lnSpc>
                <a:spcPts val="3000"/>
              </a:lnSpc>
            </a:pP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masks of</a:t>
            </a:r>
            <a:endParaRPr sz="3000">
              <a:latin typeface="Corbel"/>
              <a:cs typeface="Corbel"/>
            </a:endParaRPr>
          </a:p>
          <a:p>
            <a:pPr marL="1456943" marR="4256614" indent="-482726">
              <a:lnSpc>
                <a:spcPts val="3622"/>
              </a:lnSpc>
              <a:spcBef>
                <a:spcPts val="3427"/>
              </a:spcBef>
            </a:pPr>
            <a:r>
              <a:rPr sz="3000" dirty="0">
                <a:solidFill>
                  <a:srgbClr val="FFFF00"/>
                </a:solidFill>
                <a:latin typeface="Corbel"/>
                <a:cs typeface="Corbel"/>
              </a:rPr>
              <a:t>comedy </a:t>
            </a:r>
            <a:endParaRPr sz="3000">
              <a:latin typeface="Corbel"/>
              <a:cs typeface="Corbel"/>
            </a:endParaRPr>
          </a:p>
          <a:p>
            <a:pPr marL="1456943" marR="4256614">
              <a:lnSpc>
                <a:spcPts val="3622"/>
              </a:lnSpc>
              <a:spcBef>
                <a:spcPts val="4278"/>
              </a:spcBef>
            </a:pP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endParaRPr sz="3000">
              <a:latin typeface="Corbel"/>
              <a:cs typeface="Corbel"/>
            </a:endParaRPr>
          </a:p>
          <a:p>
            <a:pPr marL="1499234" marR="4439556" indent="-1499234">
              <a:lnSpc>
                <a:spcPts val="3622"/>
              </a:lnSpc>
              <a:spcBef>
                <a:spcPts val="4313"/>
              </a:spcBef>
            </a:pPr>
            <a:r>
              <a:rPr sz="3000" b="1" spc="0" dirty="0">
                <a:solidFill>
                  <a:srgbClr val="FFFF00"/>
                </a:solidFill>
                <a:latin typeface="Corbel"/>
                <a:cs typeface="Corbel"/>
              </a:rPr>
              <a:t>Melpomene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. </a:t>
            </a:r>
            <a:endParaRPr sz="3000">
              <a:latin typeface="Corbel"/>
              <a:cs typeface="Corbel"/>
            </a:endParaRPr>
          </a:p>
          <a:p>
            <a:pPr marL="1499234" marR="4439556">
              <a:lnSpc>
                <a:spcPts val="3622"/>
              </a:lnSpc>
              <a:spcBef>
                <a:spcPts val="684"/>
              </a:spcBef>
            </a:pP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38600" y="685800"/>
            <a:ext cx="4940808" cy="3704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99720" y="477114"/>
            <a:ext cx="245928" cy="388112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1903" y="487558"/>
            <a:ext cx="4772097" cy="5456042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56309">
              <a:lnSpc>
                <a:spcPts val="31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The two famous</a:t>
            </a:r>
            <a:endParaRPr sz="3000" dirty="0">
              <a:latin typeface="Corbel"/>
              <a:cs typeface="Corbel"/>
            </a:endParaRPr>
          </a:p>
          <a:p>
            <a:pPr marL="12700" marR="56309">
              <a:lnSpc>
                <a:spcPts val="3600"/>
              </a:lnSpc>
              <a:spcBef>
                <a:spcPts val="25"/>
              </a:spcBef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drama </a:t>
            </a:r>
            <a:r>
              <a:rPr lang="en-US" sz="3000" spc="0" dirty="0">
                <a:solidFill>
                  <a:srgbClr val="FFFFFF"/>
                </a:solidFill>
                <a:latin typeface="Corbel"/>
                <a:cs typeface="Corbel"/>
              </a:rPr>
              <a:t>masks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represent the</a:t>
            </a:r>
            <a:r>
              <a:rPr lang="ar-IQ" sz="3000" dirty="0">
                <a:latin typeface="Corbel"/>
                <a:cs typeface="Corbel"/>
              </a:rPr>
              <a:t> </a:t>
            </a:r>
            <a:r>
              <a:rPr sz="3000" spc="1" dirty="0">
                <a:solidFill>
                  <a:srgbClr val="FFFFFF"/>
                </a:solidFill>
                <a:latin typeface="Corbel"/>
                <a:cs typeface="Corbel"/>
              </a:rPr>
              <a:t>division between</a:t>
            </a:r>
            <a:endParaRPr sz="3000" dirty="0">
              <a:latin typeface="Corbel"/>
              <a:cs typeface="Corbel"/>
            </a:endParaRPr>
          </a:p>
          <a:p>
            <a:pPr marL="12700" marR="56309">
              <a:lnSpc>
                <a:spcPts val="3604"/>
              </a:lnSpc>
              <a:spcBef>
                <a:spcPts val="0"/>
              </a:spcBef>
            </a:pPr>
            <a:r>
              <a:rPr lang="en-US" sz="3000" spc="-9" dirty="0">
                <a:solidFill>
                  <a:srgbClr val="FFFFFF"/>
                </a:solidFill>
                <a:latin typeface="Corbel"/>
                <a:cs typeface="Corbel"/>
              </a:rPr>
              <a:t>Comedy </a:t>
            </a:r>
            <a:r>
              <a:rPr sz="3000" spc="-9" dirty="0">
                <a:solidFill>
                  <a:srgbClr val="FFFFFF"/>
                </a:solidFill>
                <a:latin typeface="Corbel"/>
                <a:cs typeface="Corbel"/>
              </a:rPr>
              <a:t>and </a:t>
            </a:r>
            <a:r>
              <a:rPr sz="3000" spc="-9" dirty="0">
                <a:solidFill>
                  <a:srgbClr val="FFFF00"/>
                </a:solidFill>
                <a:latin typeface="Corbel"/>
                <a:cs typeface="Corbel"/>
              </a:rPr>
              <a:t>tragedy</a:t>
            </a:r>
            <a:r>
              <a:rPr sz="3000" spc="-9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3000" dirty="0">
              <a:latin typeface="Corbel"/>
              <a:cs typeface="Corbel"/>
            </a:endParaRPr>
          </a:p>
          <a:p>
            <a:pPr marL="12700" marR="748710">
              <a:lnSpc>
                <a:spcPct val="100022"/>
              </a:lnSpc>
              <a:spcBef>
                <a:spcPts val="510"/>
              </a:spcBef>
            </a:pPr>
            <a:r>
              <a:rPr sz="3000" spc="-2" dirty="0">
                <a:solidFill>
                  <a:srgbClr val="FFFFFF"/>
                </a:solidFill>
                <a:latin typeface="Corbel"/>
                <a:cs typeface="Corbel"/>
              </a:rPr>
              <a:t>They are symbols of ancient Greek Muses, </a:t>
            </a:r>
            <a:r>
              <a:rPr sz="3000" b="1" spc="-2" dirty="0">
                <a:solidFill>
                  <a:srgbClr val="FFFF00"/>
                </a:solidFill>
                <a:latin typeface="Corbel"/>
                <a:cs typeface="Corbel"/>
              </a:rPr>
              <a:t>Thalia </a:t>
            </a:r>
            <a:r>
              <a:rPr sz="3000" spc="-2" dirty="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lang="ar-IQ" sz="3000" spc="-2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lang="en-US" sz="3000" spc="-2" dirty="0">
                <a:solidFill>
                  <a:srgbClr val="FFFF00"/>
                </a:solidFill>
                <a:latin typeface="Corbel"/>
                <a:cs typeface="Corbel"/>
              </a:rPr>
              <a:t>Melpomene</a:t>
            </a:r>
            <a:r>
              <a:rPr lang="en-US" sz="3000" spc="-2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3000" dirty="0">
              <a:latin typeface="Corbel"/>
              <a:cs typeface="Corbel"/>
            </a:endParaRPr>
          </a:p>
          <a:p>
            <a:pPr marL="12700" marR="923027">
              <a:lnSpc>
                <a:spcPts val="3600"/>
              </a:lnSpc>
              <a:spcBef>
                <a:spcPts val="843"/>
              </a:spcBef>
            </a:pPr>
            <a:r>
              <a:rPr sz="3000" spc="-2" dirty="0">
                <a:solidFill>
                  <a:srgbClr val="FFFFFF"/>
                </a:solidFill>
                <a:latin typeface="Corbel"/>
                <a:cs typeface="Corbel"/>
              </a:rPr>
              <a:t>Thalia was the Muse</a:t>
            </a:r>
            <a:r>
              <a:rPr lang="en-US" sz="3000" spc="-2" dirty="0">
                <a:solidFill>
                  <a:srgbClr val="FFFFFF"/>
                </a:solidFill>
                <a:latin typeface="Corbel"/>
                <a:cs typeface="Corbel"/>
              </a:rPr>
              <a:t> of</a:t>
            </a:r>
            <a:r>
              <a:rPr sz="3000" spc="-2" dirty="0">
                <a:solidFill>
                  <a:srgbClr val="FFFFFF"/>
                </a:solidFill>
                <a:latin typeface="Corbel"/>
                <a:cs typeface="Corbel"/>
              </a:rPr>
              <a:t> comedy, while</a:t>
            </a:r>
            <a:r>
              <a:rPr lang="ar-IQ" sz="3000" spc="-2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Melpomene was the</a:t>
            </a:r>
            <a:r>
              <a:rPr sz="3000" spc="-9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3000" spc="-9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se of</a:t>
            </a:r>
            <a:r>
              <a:rPr sz="3000" spc="-4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traged</a:t>
            </a:r>
            <a:r>
              <a:rPr sz="3000" spc="-144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3000" dirty="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9720" y="2394687"/>
            <a:ext cx="245928" cy="388112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9720" y="3856457"/>
            <a:ext cx="245928" cy="388112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54940" y="668307"/>
            <a:ext cx="1701129" cy="532892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b="1" spc="-100" dirty="0">
                <a:solidFill>
                  <a:srgbClr val="60B6FF"/>
                </a:solidFill>
                <a:latin typeface="Consolas"/>
                <a:cs typeface="Consolas"/>
              </a:rPr>
              <a:t>Modern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21839" y="668307"/>
            <a:ext cx="1434528" cy="532892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b="1" spc="-100" dirty="0">
                <a:solidFill>
                  <a:srgbClr val="60B6FF"/>
                </a:solidFill>
                <a:latin typeface="Consolas"/>
                <a:cs typeface="Consolas"/>
              </a:rPr>
              <a:t>Drama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4520" y="1925295"/>
            <a:ext cx="245928" cy="388112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7724" y="1935739"/>
            <a:ext cx="7495138" cy="2235454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57150">
              <a:lnSpc>
                <a:spcPts val="3100"/>
              </a:lnSpc>
            </a:pPr>
            <a:r>
              <a:rPr sz="3000" spc="-2" dirty="0">
                <a:solidFill>
                  <a:srgbClr val="FFFFFF"/>
                </a:solidFill>
                <a:latin typeface="Corbel"/>
                <a:cs typeface="Corbel"/>
              </a:rPr>
              <a:t>Romanticism gave way to Realism during the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  <a:spcBef>
                <a:spcPts val="25"/>
              </a:spcBef>
            </a:pPr>
            <a:r>
              <a:rPr sz="3000" spc="-3" dirty="0">
                <a:solidFill>
                  <a:srgbClr val="FFFFFF"/>
                </a:solidFill>
                <a:latin typeface="Corbel"/>
                <a:cs typeface="Corbel"/>
              </a:rPr>
              <a:t>19th century, paving the way for the era of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contemporary drama in the 20th century.</a:t>
            </a:r>
            <a:endParaRPr sz="3000">
              <a:latin typeface="Corbel"/>
              <a:cs typeface="Corbel"/>
            </a:endParaRPr>
          </a:p>
          <a:p>
            <a:pPr marL="12700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Contemporary drama shows the influence of all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that has come before.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5940" y="412656"/>
            <a:ext cx="1701129" cy="532892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b="1" spc="-100" dirty="0">
                <a:solidFill>
                  <a:srgbClr val="60B6FF"/>
                </a:solidFill>
                <a:latin typeface="Consolas"/>
                <a:cs typeface="Consolas"/>
              </a:rPr>
              <a:t>Modern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02840" y="412656"/>
            <a:ext cx="1434528" cy="532892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b="1" spc="-100" dirty="0">
                <a:solidFill>
                  <a:srgbClr val="60B6FF"/>
                </a:solidFill>
                <a:latin typeface="Consolas"/>
                <a:cs typeface="Consolas"/>
              </a:rPr>
              <a:t>Drama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2024" y="1879829"/>
            <a:ext cx="245928" cy="388112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04874" y="1890273"/>
            <a:ext cx="7249485" cy="3150235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57195">
              <a:lnSpc>
                <a:spcPts val="31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Modern drama involved much</a:t>
            </a:r>
            <a:endParaRPr sz="3000">
              <a:latin typeface="Corbel"/>
              <a:cs typeface="Corbel"/>
            </a:endParaRPr>
          </a:p>
          <a:p>
            <a:pPr marL="12700">
              <a:lnSpc>
                <a:spcPts val="3600"/>
              </a:lnSpc>
              <a:spcBef>
                <a:spcPts val="25"/>
              </a:spcBef>
            </a:pPr>
            <a:r>
              <a:rPr sz="3000" spc="0" dirty="0">
                <a:solidFill>
                  <a:srgbClr val="60B6FF"/>
                </a:solidFill>
                <a:latin typeface="Corbel"/>
                <a:cs typeface="Corbel"/>
              </a:rPr>
              <a:t>experimentation with new forms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and ideas. In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4"/>
              </a:lnSpc>
              <a:spcBef>
                <a:spcPts val="0"/>
              </a:spcBef>
            </a:pP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the early part of the 20th century, musical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0"/>
              </a:lnSpc>
            </a:pPr>
            <a:r>
              <a:rPr sz="3000" spc="1" dirty="0">
                <a:solidFill>
                  <a:srgbClr val="FFFFFF"/>
                </a:solidFill>
                <a:latin typeface="Corbel"/>
                <a:cs typeface="Corbel"/>
              </a:rPr>
              <a:t>drama came to dominate stages in NewYork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and England, although each theater season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saw the release of straight dramatic plays as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0"/>
              </a:lnSpc>
            </a:pP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well.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5940" y="412656"/>
            <a:ext cx="1701129" cy="532892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b="1" spc="-100" dirty="0">
                <a:solidFill>
                  <a:srgbClr val="60B6FF"/>
                </a:solidFill>
                <a:latin typeface="Consolas"/>
                <a:cs typeface="Consolas"/>
              </a:rPr>
              <a:t>Modern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02840" y="412656"/>
            <a:ext cx="1434528" cy="532892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b="1" spc="-100" dirty="0">
                <a:solidFill>
                  <a:srgbClr val="60B6FF"/>
                </a:solidFill>
                <a:latin typeface="Consolas"/>
                <a:cs typeface="Consolas"/>
              </a:rPr>
              <a:t>Drama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5920" y="1543667"/>
            <a:ext cx="246114" cy="388416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8820" y="1554131"/>
            <a:ext cx="7917726" cy="3150461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57150">
              <a:lnSpc>
                <a:spcPts val="31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Many movements generally lumped together as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4"/>
              </a:lnSpc>
              <a:spcBef>
                <a:spcPts val="25"/>
              </a:spcBef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the avant-garde, attempted to suggest</a:t>
            </a:r>
            <a:endParaRPr sz="3000">
              <a:latin typeface="Corbel"/>
              <a:cs typeface="Corbel"/>
            </a:endParaRPr>
          </a:p>
          <a:p>
            <a:pPr marL="12700">
              <a:lnSpc>
                <a:spcPts val="3600"/>
              </a:lnSpc>
            </a:pPr>
            <a:r>
              <a:rPr sz="3000" spc="0" dirty="0">
                <a:solidFill>
                  <a:srgbClr val="60B6FF"/>
                </a:solidFill>
                <a:latin typeface="Corbel"/>
                <a:cs typeface="Corbel"/>
              </a:rPr>
              <a:t>alternatives to the realistic drama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and production.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The various theoreticians felt that </a:t>
            </a:r>
            <a:r>
              <a:rPr sz="3000" spc="0" dirty="0">
                <a:solidFill>
                  <a:srgbClr val="60B6FF"/>
                </a:solidFill>
                <a:latin typeface="Corbel"/>
                <a:cs typeface="Corbel"/>
              </a:rPr>
              <a:t>Naturalism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1" dirty="0">
                <a:solidFill>
                  <a:srgbClr val="FFFFFF"/>
                </a:solidFill>
                <a:latin typeface="Corbel"/>
                <a:cs typeface="Corbel"/>
              </a:rPr>
              <a:t>presented only superficial and thus limited or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surface reality-that a greater truth or reality could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1" dirty="0">
                <a:solidFill>
                  <a:srgbClr val="FFFFFF"/>
                </a:solidFill>
                <a:latin typeface="Corbel"/>
                <a:cs typeface="Corbel"/>
              </a:rPr>
              <a:t>be found in the spiritual or the unconscious.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28320" y="1162914"/>
            <a:ext cx="245928" cy="388112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1524" y="1173358"/>
            <a:ext cx="7470425" cy="863678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57195">
              <a:lnSpc>
                <a:spcPts val="31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Others felt that theatre had lost touch with its</a:t>
            </a:r>
            <a:endParaRPr sz="3000">
              <a:latin typeface="Corbel"/>
              <a:cs typeface="Corbel"/>
            </a:endParaRPr>
          </a:p>
          <a:p>
            <a:pPr marL="12700">
              <a:lnSpc>
                <a:spcPts val="3600"/>
              </a:lnSpc>
              <a:spcBef>
                <a:spcPts val="25"/>
              </a:spcBef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origins and had no meaning for modern society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1524" y="2088139"/>
            <a:ext cx="1746820" cy="1320878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12069">
              <a:lnSpc>
                <a:spcPts val="3100"/>
              </a:lnSpc>
            </a:pPr>
            <a:r>
              <a:rPr sz="3000" spc="-1" dirty="0">
                <a:solidFill>
                  <a:srgbClr val="FFFFFF"/>
                </a:solidFill>
                <a:latin typeface="Corbel"/>
                <a:cs typeface="Corbel"/>
              </a:rPr>
              <a:t>other than</a:t>
            </a:r>
            <a:endParaRPr sz="3000">
              <a:latin typeface="Corbel"/>
              <a:cs typeface="Corbel"/>
            </a:endParaRPr>
          </a:p>
          <a:p>
            <a:pPr marL="12700">
              <a:lnSpc>
                <a:spcPts val="3600"/>
              </a:lnSpc>
              <a:spcBef>
                <a:spcPts val="25"/>
              </a:spcBef>
            </a:pP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Paralleling</a:t>
            </a:r>
            <a:endParaRPr sz="3000">
              <a:latin typeface="Corbel"/>
              <a:cs typeface="Corbel"/>
            </a:endParaRPr>
          </a:p>
          <a:p>
            <a:pPr marL="12700" marR="3850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to symbol,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00883" y="2088139"/>
            <a:ext cx="5820125" cy="1320878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57150">
              <a:lnSpc>
                <a:spcPts val="31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as a form of entertainment.</a:t>
            </a:r>
            <a:endParaRPr sz="3000">
              <a:latin typeface="Corbel"/>
              <a:cs typeface="Corbel"/>
            </a:endParaRPr>
          </a:p>
          <a:p>
            <a:pPr marL="26416">
              <a:lnSpc>
                <a:spcPts val="3600"/>
              </a:lnSpc>
              <a:spcBef>
                <a:spcPts val="25"/>
              </a:spcBef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modern art movements, they turned</a:t>
            </a:r>
            <a:endParaRPr sz="3000">
              <a:latin typeface="Corbel"/>
              <a:cs typeface="Corbel"/>
            </a:endParaRPr>
          </a:p>
          <a:p>
            <a:pPr marL="20184" marR="57150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abstraction, and ritual in an attempt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1524" y="3459993"/>
            <a:ext cx="7449717" cy="1778381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57150">
              <a:lnSpc>
                <a:spcPts val="3100"/>
              </a:lnSpc>
            </a:pPr>
            <a:r>
              <a:rPr sz="3000" spc="-4" dirty="0">
                <a:solidFill>
                  <a:srgbClr val="FFFFFF"/>
                </a:solidFill>
                <a:latin typeface="Corbel"/>
                <a:cs typeface="Corbel"/>
              </a:rPr>
              <a:t>to revitalize the theatre. Although realism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  <a:spcBef>
                <a:spcPts val="25"/>
              </a:spcBef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continues to be dominant in contemporary</a:t>
            </a:r>
            <a:endParaRPr sz="3000">
              <a:latin typeface="Corbel"/>
              <a:cs typeface="Corbel"/>
            </a:endParaRPr>
          </a:p>
          <a:p>
            <a:pPr marL="12700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theatre, television and film now better serve its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4"/>
              </a:lnSpc>
              <a:spcBef>
                <a:spcPts val="0"/>
              </a:spcBef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earlier functions.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07340" y="286827"/>
            <a:ext cx="2500999" cy="533196"/>
          </a:xfrm>
          <a:prstGeom prst="rect">
            <a:avLst/>
          </a:prstGeom>
        </p:spPr>
        <p:txBody>
          <a:bodyPr wrap="square" lIns="0" tIns="26035" rIns="0" bIns="0" rtlCol="0">
            <a:noAutofit/>
          </a:bodyPr>
          <a:lstStyle/>
          <a:p>
            <a:pPr marL="12700">
              <a:lnSpc>
                <a:spcPts val="4100"/>
              </a:lnSpc>
            </a:pPr>
            <a:r>
              <a:rPr sz="4000" b="1" spc="-100" dirty="0">
                <a:solidFill>
                  <a:srgbClr val="60B6FF"/>
                </a:solidFill>
                <a:latin typeface="Consolas"/>
                <a:cs typeface="Consolas"/>
              </a:rPr>
              <a:t>Symbolist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4365" y="286827"/>
            <a:ext cx="1434586" cy="533196"/>
          </a:xfrm>
          <a:prstGeom prst="rect">
            <a:avLst/>
          </a:prstGeom>
        </p:spPr>
        <p:txBody>
          <a:bodyPr wrap="square" lIns="0" tIns="26035" rIns="0" bIns="0" rtlCol="0">
            <a:noAutofit/>
          </a:bodyPr>
          <a:lstStyle/>
          <a:p>
            <a:pPr marL="12700">
              <a:lnSpc>
                <a:spcPts val="4100"/>
              </a:lnSpc>
            </a:pPr>
            <a:r>
              <a:rPr sz="4000" b="1" spc="-100" dirty="0">
                <a:solidFill>
                  <a:srgbClr val="60B6FF"/>
                </a:solidFill>
                <a:latin typeface="Consolas"/>
                <a:cs typeface="Consolas"/>
              </a:rPr>
              <a:t>drama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5920" y="1543667"/>
            <a:ext cx="246114" cy="388416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8820" y="1554131"/>
            <a:ext cx="7646071" cy="3150461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57150">
              <a:lnSpc>
                <a:spcPts val="3100"/>
              </a:lnSpc>
            </a:pPr>
            <a:r>
              <a:rPr sz="3000" spc="-2" dirty="0">
                <a:solidFill>
                  <a:srgbClr val="FFFFFF"/>
                </a:solidFill>
                <a:latin typeface="Corbel"/>
                <a:cs typeface="Corbel"/>
              </a:rPr>
              <a:t>The </a:t>
            </a:r>
            <a:r>
              <a:rPr sz="3000" spc="-2" dirty="0">
                <a:solidFill>
                  <a:srgbClr val="60B6FF"/>
                </a:solidFill>
                <a:latin typeface="Corbel"/>
                <a:cs typeface="Corbel"/>
              </a:rPr>
              <a:t>Symbolist movement in France </a:t>
            </a:r>
            <a:r>
              <a:rPr sz="3000" spc="-2" dirty="0">
                <a:solidFill>
                  <a:srgbClr val="FFFFFF"/>
                </a:solidFill>
                <a:latin typeface="Corbel"/>
                <a:cs typeface="Corbel"/>
              </a:rPr>
              <a:t>in the 1880s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4"/>
              </a:lnSpc>
              <a:spcBef>
                <a:spcPts val="25"/>
              </a:spcBef>
            </a:pPr>
            <a:r>
              <a:rPr sz="3000" spc="-8" dirty="0">
                <a:solidFill>
                  <a:srgbClr val="FFFFFF"/>
                </a:solidFill>
                <a:latin typeface="Corbel"/>
                <a:cs typeface="Corbel"/>
              </a:rPr>
              <a:t>affected the theater. The movement called for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"</a:t>
            </a:r>
            <a:r>
              <a:rPr sz="3000" spc="0" dirty="0">
                <a:solidFill>
                  <a:srgbClr val="60B6FF"/>
                </a:solidFill>
                <a:latin typeface="Corbel"/>
                <a:cs typeface="Corbel"/>
              </a:rPr>
              <a:t>de-theatricalizing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" the theatre, meaning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1" dirty="0">
                <a:solidFill>
                  <a:srgbClr val="60B6FF"/>
                </a:solidFill>
                <a:latin typeface="Corbel"/>
                <a:cs typeface="Corbel"/>
              </a:rPr>
              <a:t>stripping away </a:t>
            </a:r>
            <a:r>
              <a:rPr sz="3000" spc="1" dirty="0">
                <a:solidFill>
                  <a:srgbClr val="FFFFFF"/>
                </a:solidFill>
                <a:latin typeface="Corbel"/>
                <a:cs typeface="Corbel"/>
              </a:rPr>
              <a:t>all the </a:t>
            </a:r>
            <a:r>
              <a:rPr sz="3000" spc="1" dirty="0">
                <a:solidFill>
                  <a:srgbClr val="60B6FF"/>
                </a:solidFill>
                <a:latin typeface="Corbel"/>
                <a:cs typeface="Corbel"/>
              </a:rPr>
              <a:t>technological and scenic</a:t>
            </a:r>
            <a:endParaRPr sz="3000">
              <a:latin typeface="Corbel"/>
              <a:cs typeface="Corbel"/>
            </a:endParaRPr>
          </a:p>
          <a:p>
            <a:pPr marL="12700">
              <a:lnSpc>
                <a:spcPts val="3600"/>
              </a:lnSpc>
            </a:pPr>
            <a:r>
              <a:rPr sz="3000" spc="1" dirty="0">
                <a:solidFill>
                  <a:srgbClr val="FFFFFF"/>
                </a:solidFill>
                <a:latin typeface="Corbel"/>
                <a:cs typeface="Corbel"/>
              </a:rPr>
              <a:t>encumbrances of the 19th century and replacing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them with a </a:t>
            </a:r>
            <a:r>
              <a:rPr sz="3000" spc="0" dirty="0">
                <a:solidFill>
                  <a:srgbClr val="60B6FF"/>
                </a:solidFill>
                <a:latin typeface="Corbel"/>
                <a:cs typeface="Corbel"/>
              </a:rPr>
              <a:t>spirituality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that was to come from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1" dirty="0">
                <a:solidFill>
                  <a:srgbClr val="FFFFFF"/>
                </a:solidFill>
                <a:latin typeface="Corbel"/>
                <a:cs typeface="Corbel"/>
              </a:rPr>
              <a:t>the text and the acting.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83540" y="439707"/>
            <a:ext cx="2500931" cy="532892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b="1" spc="-100" dirty="0">
                <a:solidFill>
                  <a:srgbClr val="60B6FF"/>
                </a:solidFill>
                <a:latin typeface="Consolas"/>
                <a:cs typeface="Consolas"/>
              </a:rPr>
              <a:t>Symbolist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50540" y="439707"/>
            <a:ext cx="1434528" cy="532892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b="1" spc="-100" dirty="0">
                <a:solidFill>
                  <a:srgbClr val="60B6FF"/>
                </a:solidFill>
                <a:latin typeface="Consolas"/>
                <a:cs typeface="Consolas"/>
              </a:rPr>
              <a:t>drama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5920" y="1543667"/>
            <a:ext cx="246114" cy="388416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8820" y="1554131"/>
            <a:ext cx="7863571" cy="3150461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57150">
              <a:lnSpc>
                <a:spcPts val="31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The texts were laden with </a:t>
            </a:r>
            <a:r>
              <a:rPr sz="3000" spc="0" dirty="0">
                <a:solidFill>
                  <a:srgbClr val="60B6FF"/>
                </a:solidFill>
                <a:latin typeface="Corbel"/>
                <a:cs typeface="Corbel"/>
              </a:rPr>
              <a:t>symbolic imagery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not</a:t>
            </a:r>
            <a:endParaRPr sz="3000">
              <a:latin typeface="Corbel"/>
              <a:cs typeface="Corbel"/>
            </a:endParaRPr>
          </a:p>
          <a:p>
            <a:pPr marL="12700">
              <a:lnSpc>
                <a:spcPts val="3604"/>
              </a:lnSpc>
              <a:spcBef>
                <a:spcPts val="25"/>
              </a:spcBef>
            </a:pP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easily construed-rather they were suggestive. The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0" dirty="0">
                <a:solidFill>
                  <a:srgbClr val="60B6FF"/>
                </a:solidFill>
                <a:latin typeface="Corbel"/>
                <a:cs typeface="Corbel"/>
              </a:rPr>
              <a:t>general mood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of the plays was </a:t>
            </a:r>
            <a:r>
              <a:rPr sz="3000" spc="0" dirty="0">
                <a:solidFill>
                  <a:srgbClr val="60B6FF"/>
                </a:solidFill>
                <a:latin typeface="Corbel"/>
                <a:cs typeface="Corbel"/>
              </a:rPr>
              <a:t>slow and dream-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-6" dirty="0">
                <a:solidFill>
                  <a:srgbClr val="60B6FF"/>
                </a:solidFill>
                <a:latin typeface="Corbel"/>
                <a:cs typeface="Corbel"/>
              </a:rPr>
              <a:t>like</a:t>
            </a:r>
            <a:r>
              <a:rPr sz="3000" spc="-6" dirty="0">
                <a:solidFill>
                  <a:srgbClr val="FFFFFF"/>
                </a:solidFill>
                <a:latin typeface="Corbel"/>
                <a:cs typeface="Corbel"/>
              </a:rPr>
              <a:t>. The intention was to </a:t>
            </a:r>
            <a:r>
              <a:rPr sz="3000" spc="-6" dirty="0">
                <a:solidFill>
                  <a:srgbClr val="60B6FF"/>
                </a:solidFill>
                <a:latin typeface="Corbel"/>
                <a:cs typeface="Corbel"/>
              </a:rPr>
              <a:t>evoke an unconscious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0" dirty="0">
                <a:solidFill>
                  <a:srgbClr val="60B6FF"/>
                </a:solidFill>
                <a:latin typeface="Corbel"/>
                <a:cs typeface="Corbel"/>
              </a:rPr>
              <a:t>response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rather than an intellectual one and to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depict the nonrational aspects of characters and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-2" dirty="0">
                <a:solidFill>
                  <a:srgbClr val="FFFFFF"/>
                </a:solidFill>
                <a:latin typeface="Corbel"/>
                <a:cs typeface="Corbel"/>
              </a:rPr>
              <a:t>events.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9560" y="6606538"/>
            <a:ext cx="3704844" cy="265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800" y="2223516"/>
            <a:ext cx="3674364" cy="4393692"/>
          </a:xfrm>
          <a:custGeom>
            <a:avLst/>
            <a:gdLst/>
            <a:ahLst/>
            <a:cxnLst/>
            <a:rect l="l" t="t" r="r" b="b"/>
            <a:pathLst>
              <a:path w="3674364" h="4393692">
                <a:moveTo>
                  <a:pt x="0" y="315722"/>
                </a:moveTo>
                <a:lnTo>
                  <a:pt x="0" y="4077919"/>
                </a:lnTo>
                <a:lnTo>
                  <a:pt x="1046" y="4103817"/>
                </a:lnTo>
                <a:lnTo>
                  <a:pt x="9177" y="4153803"/>
                </a:lnTo>
                <a:lnTo>
                  <a:pt x="24815" y="4200832"/>
                </a:lnTo>
                <a:lnTo>
                  <a:pt x="47310" y="4244254"/>
                </a:lnTo>
                <a:lnTo>
                  <a:pt x="76012" y="4283420"/>
                </a:lnTo>
                <a:lnTo>
                  <a:pt x="110271" y="4317679"/>
                </a:lnTo>
                <a:lnTo>
                  <a:pt x="149437" y="4346381"/>
                </a:lnTo>
                <a:lnTo>
                  <a:pt x="192859" y="4368876"/>
                </a:lnTo>
                <a:lnTo>
                  <a:pt x="239888" y="4384514"/>
                </a:lnTo>
                <a:lnTo>
                  <a:pt x="289874" y="4392645"/>
                </a:lnTo>
                <a:lnTo>
                  <a:pt x="315772" y="4393692"/>
                </a:lnTo>
                <a:lnTo>
                  <a:pt x="3358641" y="4393692"/>
                </a:lnTo>
                <a:lnTo>
                  <a:pt x="3409854" y="4389559"/>
                </a:lnTo>
                <a:lnTo>
                  <a:pt x="3458435" y="4377593"/>
                </a:lnTo>
                <a:lnTo>
                  <a:pt x="3503735" y="4358445"/>
                </a:lnTo>
                <a:lnTo>
                  <a:pt x="3545104" y="4332766"/>
                </a:lnTo>
                <a:lnTo>
                  <a:pt x="3581892" y="4301204"/>
                </a:lnTo>
                <a:lnTo>
                  <a:pt x="3613448" y="4264410"/>
                </a:lnTo>
                <a:lnTo>
                  <a:pt x="3639124" y="4223034"/>
                </a:lnTo>
                <a:lnTo>
                  <a:pt x="3658268" y="4177727"/>
                </a:lnTo>
                <a:lnTo>
                  <a:pt x="3670231" y="4129139"/>
                </a:lnTo>
                <a:lnTo>
                  <a:pt x="3674364" y="4077919"/>
                </a:lnTo>
                <a:lnTo>
                  <a:pt x="3674364" y="315722"/>
                </a:lnTo>
                <a:lnTo>
                  <a:pt x="3670231" y="264509"/>
                </a:lnTo>
                <a:lnTo>
                  <a:pt x="3658268" y="215928"/>
                </a:lnTo>
                <a:lnTo>
                  <a:pt x="3639124" y="170628"/>
                </a:lnTo>
                <a:lnTo>
                  <a:pt x="3613448" y="129259"/>
                </a:lnTo>
                <a:lnTo>
                  <a:pt x="3581892" y="92471"/>
                </a:lnTo>
                <a:lnTo>
                  <a:pt x="3545104" y="60915"/>
                </a:lnTo>
                <a:lnTo>
                  <a:pt x="3503735" y="35239"/>
                </a:lnTo>
                <a:lnTo>
                  <a:pt x="3458435" y="16095"/>
                </a:lnTo>
                <a:lnTo>
                  <a:pt x="3409854" y="4132"/>
                </a:lnTo>
                <a:lnTo>
                  <a:pt x="3358641" y="0"/>
                </a:lnTo>
                <a:lnTo>
                  <a:pt x="315772" y="0"/>
                </a:lnTo>
                <a:lnTo>
                  <a:pt x="264552" y="4132"/>
                </a:lnTo>
                <a:lnTo>
                  <a:pt x="215964" y="16095"/>
                </a:lnTo>
                <a:lnTo>
                  <a:pt x="170657" y="35239"/>
                </a:lnTo>
                <a:lnTo>
                  <a:pt x="129281" y="60915"/>
                </a:lnTo>
                <a:lnTo>
                  <a:pt x="92487" y="92471"/>
                </a:lnTo>
                <a:lnTo>
                  <a:pt x="60925" y="129259"/>
                </a:lnTo>
                <a:lnTo>
                  <a:pt x="35246" y="170628"/>
                </a:lnTo>
                <a:lnTo>
                  <a:pt x="16098" y="215928"/>
                </a:lnTo>
                <a:lnTo>
                  <a:pt x="4132" y="264509"/>
                </a:lnTo>
                <a:lnTo>
                  <a:pt x="0" y="315722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4800" y="2223516"/>
            <a:ext cx="3674364" cy="43936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94960" y="6736078"/>
            <a:ext cx="3230880" cy="1356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10200" y="2223516"/>
            <a:ext cx="3200400" cy="4523232"/>
          </a:xfrm>
          <a:custGeom>
            <a:avLst/>
            <a:gdLst/>
            <a:ahLst/>
            <a:cxnLst/>
            <a:rect l="l" t="t" r="r" b="b"/>
            <a:pathLst>
              <a:path w="3200400" h="4523232">
                <a:moveTo>
                  <a:pt x="0" y="275082"/>
                </a:moveTo>
                <a:lnTo>
                  <a:pt x="0" y="4248188"/>
                </a:lnTo>
                <a:lnTo>
                  <a:pt x="912" y="4270746"/>
                </a:lnTo>
                <a:lnTo>
                  <a:pt x="7996" y="4314285"/>
                </a:lnTo>
                <a:lnTo>
                  <a:pt x="21621" y="4355248"/>
                </a:lnTo>
                <a:lnTo>
                  <a:pt x="41221" y="4393070"/>
                </a:lnTo>
                <a:lnTo>
                  <a:pt x="66227" y="4427184"/>
                </a:lnTo>
                <a:lnTo>
                  <a:pt x="96074" y="4457024"/>
                </a:lnTo>
                <a:lnTo>
                  <a:pt x="130194" y="4482024"/>
                </a:lnTo>
                <a:lnTo>
                  <a:pt x="168021" y="4501617"/>
                </a:lnTo>
                <a:lnTo>
                  <a:pt x="208986" y="4515238"/>
                </a:lnTo>
                <a:lnTo>
                  <a:pt x="252525" y="4522320"/>
                </a:lnTo>
                <a:lnTo>
                  <a:pt x="275082" y="4523232"/>
                </a:lnTo>
                <a:lnTo>
                  <a:pt x="2925318" y="4523232"/>
                </a:lnTo>
                <a:lnTo>
                  <a:pt x="2969930" y="4519632"/>
                </a:lnTo>
                <a:lnTo>
                  <a:pt x="3012253" y="4509210"/>
                </a:lnTo>
                <a:lnTo>
                  <a:pt x="3051720" y="4492532"/>
                </a:lnTo>
                <a:lnTo>
                  <a:pt x="3087764" y="4470165"/>
                </a:lnTo>
                <a:lnTo>
                  <a:pt x="3119818" y="4442674"/>
                </a:lnTo>
                <a:lnTo>
                  <a:pt x="3147316" y="4410626"/>
                </a:lnTo>
                <a:lnTo>
                  <a:pt x="3169689" y="4374587"/>
                </a:lnTo>
                <a:lnTo>
                  <a:pt x="3186373" y="4335124"/>
                </a:lnTo>
                <a:lnTo>
                  <a:pt x="3196798" y="4292802"/>
                </a:lnTo>
                <a:lnTo>
                  <a:pt x="3200400" y="4248188"/>
                </a:lnTo>
                <a:lnTo>
                  <a:pt x="3200400" y="275082"/>
                </a:lnTo>
                <a:lnTo>
                  <a:pt x="3196798" y="230469"/>
                </a:lnTo>
                <a:lnTo>
                  <a:pt x="3186373" y="188146"/>
                </a:lnTo>
                <a:lnTo>
                  <a:pt x="3169689" y="148679"/>
                </a:lnTo>
                <a:lnTo>
                  <a:pt x="3147316" y="112635"/>
                </a:lnTo>
                <a:lnTo>
                  <a:pt x="3119818" y="80581"/>
                </a:lnTo>
                <a:lnTo>
                  <a:pt x="3087764" y="53083"/>
                </a:lnTo>
                <a:lnTo>
                  <a:pt x="3051720" y="30710"/>
                </a:lnTo>
                <a:lnTo>
                  <a:pt x="3012253" y="14026"/>
                </a:lnTo>
                <a:lnTo>
                  <a:pt x="2969930" y="3601"/>
                </a:lnTo>
                <a:lnTo>
                  <a:pt x="2925318" y="0"/>
                </a:lnTo>
                <a:lnTo>
                  <a:pt x="275082" y="0"/>
                </a:lnTo>
                <a:lnTo>
                  <a:pt x="230469" y="3601"/>
                </a:lnTo>
                <a:lnTo>
                  <a:pt x="188146" y="14026"/>
                </a:lnTo>
                <a:lnTo>
                  <a:pt x="148679" y="30710"/>
                </a:lnTo>
                <a:lnTo>
                  <a:pt x="112635" y="53083"/>
                </a:lnTo>
                <a:lnTo>
                  <a:pt x="80581" y="80581"/>
                </a:lnTo>
                <a:lnTo>
                  <a:pt x="53083" y="112635"/>
                </a:lnTo>
                <a:lnTo>
                  <a:pt x="30710" y="148679"/>
                </a:lnTo>
                <a:lnTo>
                  <a:pt x="14026" y="188146"/>
                </a:lnTo>
                <a:lnTo>
                  <a:pt x="3601" y="230469"/>
                </a:lnTo>
                <a:lnTo>
                  <a:pt x="0" y="275082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10200" y="2223516"/>
            <a:ext cx="3200400" cy="4523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26821" y="400914"/>
            <a:ext cx="245928" cy="388112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9721" y="411358"/>
            <a:ext cx="7689494" cy="1320800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57150">
              <a:lnSpc>
                <a:spcPts val="3100"/>
              </a:lnSpc>
            </a:pPr>
            <a:r>
              <a:rPr sz="3000" spc="-1" dirty="0">
                <a:solidFill>
                  <a:srgbClr val="FFFFFF"/>
                </a:solidFill>
                <a:latin typeface="Corbel"/>
                <a:cs typeface="Corbel"/>
              </a:rPr>
              <a:t>Strong </a:t>
            </a:r>
            <a:r>
              <a:rPr sz="3000" spc="-1" dirty="0">
                <a:solidFill>
                  <a:srgbClr val="60B6FF"/>
                </a:solidFill>
                <a:latin typeface="Corbel"/>
                <a:cs typeface="Corbel"/>
              </a:rPr>
              <a:t>Symbolist elements </a:t>
            </a:r>
            <a:r>
              <a:rPr sz="3000" spc="-1" dirty="0">
                <a:solidFill>
                  <a:srgbClr val="FFFFFF"/>
                </a:solidFill>
                <a:latin typeface="Corbel"/>
                <a:cs typeface="Corbel"/>
              </a:rPr>
              <a:t>can be found in the</a:t>
            </a:r>
            <a:endParaRPr sz="3000">
              <a:latin typeface="Corbel"/>
              <a:cs typeface="Corbel"/>
            </a:endParaRPr>
          </a:p>
          <a:p>
            <a:pPr marL="12700">
              <a:lnSpc>
                <a:spcPts val="3600"/>
              </a:lnSpc>
              <a:spcBef>
                <a:spcPts val="25"/>
              </a:spcBef>
            </a:pPr>
            <a:r>
              <a:rPr sz="3000" spc="-2" dirty="0">
                <a:solidFill>
                  <a:srgbClr val="FFFFFF"/>
                </a:solidFill>
                <a:latin typeface="Corbel"/>
                <a:cs typeface="Corbel"/>
              </a:rPr>
              <a:t>plays of Chekhov and the late works of Ibsen and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Strindberg.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04520" y="553314"/>
            <a:ext cx="245928" cy="388112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7724" y="563758"/>
            <a:ext cx="7683950" cy="2235581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57150">
              <a:lnSpc>
                <a:spcPts val="31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Symbolist influences are also evident in the</a:t>
            </a:r>
            <a:endParaRPr sz="3000">
              <a:latin typeface="Corbel"/>
              <a:cs typeface="Corbel"/>
            </a:endParaRPr>
          </a:p>
          <a:p>
            <a:pPr marL="12700">
              <a:lnSpc>
                <a:spcPts val="3600"/>
              </a:lnSpc>
              <a:spcBef>
                <a:spcPts val="25"/>
              </a:spcBef>
            </a:pPr>
            <a:r>
              <a:rPr sz="3000" spc="-2" dirty="0">
                <a:solidFill>
                  <a:srgbClr val="FFFFFF"/>
                </a:solidFill>
                <a:latin typeface="Corbel"/>
                <a:cs typeface="Corbel"/>
              </a:rPr>
              <a:t>works of such later playwrights as the Americans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Eugene O'Neill and Tennessee Williams and the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4"/>
              </a:lnSpc>
              <a:spcBef>
                <a:spcPts val="0"/>
              </a:spcBef>
            </a:pPr>
            <a:r>
              <a:rPr sz="3000" spc="-3" dirty="0">
                <a:solidFill>
                  <a:srgbClr val="FFFFFF"/>
                </a:solidFill>
                <a:latin typeface="Corbel"/>
                <a:cs typeface="Corbel"/>
              </a:rPr>
              <a:t>Englishman Harold Pinter, propounder of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-7" dirty="0">
                <a:solidFill>
                  <a:srgbClr val="FFFFFF"/>
                </a:solidFill>
                <a:latin typeface="Corbel"/>
                <a:cs typeface="Corbel"/>
              </a:rPr>
              <a:t>"theatre of silence".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59740" y="744507"/>
            <a:ext cx="3567335" cy="532892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b="1" spc="-99" dirty="0">
                <a:solidFill>
                  <a:srgbClr val="60B6FF"/>
                </a:solidFill>
                <a:latin typeface="Consolas"/>
                <a:cs typeface="Consolas"/>
              </a:rPr>
              <a:t>Expressionist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93540" y="744507"/>
            <a:ext cx="1434528" cy="532892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b="1" spc="-100" dirty="0">
                <a:solidFill>
                  <a:srgbClr val="60B6FF"/>
                </a:solidFill>
                <a:latin typeface="Consolas"/>
                <a:cs typeface="Consolas"/>
              </a:rPr>
              <a:t>drama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9740" y="1706531"/>
            <a:ext cx="7592113" cy="3150539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16133">
              <a:lnSpc>
                <a:spcPts val="3100"/>
              </a:lnSpc>
            </a:pPr>
            <a:r>
              <a:rPr sz="3000" spc="-1" dirty="0">
                <a:solidFill>
                  <a:srgbClr val="FFFFFF"/>
                </a:solidFill>
                <a:latin typeface="Corbel"/>
                <a:cs typeface="Corbel"/>
              </a:rPr>
              <a:t>The Expressionist movement was popular in the</a:t>
            </a:r>
            <a:endParaRPr sz="3000">
              <a:latin typeface="Corbel"/>
              <a:cs typeface="Corbel"/>
            </a:endParaRPr>
          </a:p>
          <a:p>
            <a:pPr marL="12700">
              <a:lnSpc>
                <a:spcPts val="3604"/>
              </a:lnSpc>
              <a:spcBef>
                <a:spcPts val="25"/>
              </a:spcBef>
            </a:pPr>
            <a:r>
              <a:rPr sz="3000" spc="-6" dirty="0">
                <a:solidFill>
                  <a:srgbClr val="FFFFFF"/>
                </a:solidFill>
                <a:latin typeface="Corbel"/>
                <a:cs typeface="Corbel"/>
              </a:rPr>
              <a:t>1910s and 1920s, largely in Germany. It explored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the </a:t>
            </a:r>
            <a:r>
              <a:rPr sz="3000" spc="0" dirty="0">
                <a:solidFill>
                  <a:srgbClr val="60B6FF"/>
                </a:solidFill>
                <a:latin typeface="Corbel"/>
                <a:cs typeface="Corbel"/>
              </a:rPr>
              <a:t>more violent, grotesque aspects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of the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0" dirty="0">
                <a:solidFill>
                  <a:srgbClr val="60B6FF"/>
                </a:solidFill>
                <a:latin typeface="Corbel"/>
                <a:cs typeface="Corbel"/>
              </a:rPr>
              <a:t>human psyche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, creating </a:t>
            </a:r>
            <a:r>
              <a:rPr sz="3000" spc="0" dirty="0">
                <a:solidFill>
                  <a:srgbClr val="60B6FF"/>
                </a:solidFill>
                <a:latin typeface="Corbel"/>
                <a:cs typeface="Corbel"/>
              </a:rPr>
              <a:t>a nightmare world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0" dirty="0">
                <a:solidFill>
                  <a:srgbClr val="60B6FF"/>
                </a:solidFill>
                <a:latin typeface="Corbel"/>
                <a:cs typeface="Corbel"/>
              </a:rPr>
              <a:t>onstage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. </a:t>
            </a:r>
            <a:r>
              <a:rPr sz="3000" spc="0" dirty="0">
                <a:solidFill>
                  <a:srgbClr val="60B6FF"/>
                </a:solidFill>
                <a:latin typeface="Corbel"/>
                <a:cs typeface="Corbel"/>
              </a:rPr>
              <a:t>Distortion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and </a:t>
            </a:r>
            <a:r>
              <a:rPr sz="3000" spc="0" dirty="0">
                <a:solidFill>
                  <a:srgbClr val="60B6FF"/>
                </a:solidFill>
                <a:latin typeface="Corbel"/>
                <a:cs typeface="Corbel"/>
              </a:rPr>
              <a:t>exaggeration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and a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suggestive use of light and shadow typify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Expressionism.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62024" y="1879829"/>
            <a:ext cx="245928" cy="388112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04874" y="1890273"/>
            <a:ext cx="6872596" cy="1778381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57150">
              <a:lnSpc>
                <a:spcPts val="3100"/>
              </a:lnSpc>
            </a:pPr>
            <a:r>
              <a:rPr sz="3000" spc="-1" dirty="0">
                <a:solidFill>
                  <a:srgbClr val="60B6FF"/>
                </a:solidFill>
                <a:latin typeface="Corbel"/>
                <a:cs typeface="Corbel"/>
              </a:rPr>
              <a:t>Stock types </a:t>
            </a:r>
            <a:r>
              <a:rPr sz="3000" spc="-1" dirty="0">
                <a:solidFill>
                  <a:srgbClr val="FFFFFF"/>
                </a:solidFill>
                <a:latin typeface="Corbel"/>
                <a:cs typeface="Corbel"/>
              </a:rPr>
              <a:t>replaced individualized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  <a:spcBef>
                <a:spcPts val="25"/>
              </a:spcBef>
            </a:pPr>
            <a:r>
              <a:rPr sz="3000" spc="-1" dirty="0">
                <a:solidFill>
                  <a:srgbClr val="FFFFFF"/>
                </a:solidFill>
                <a:latin typeface="Corbel"/>
                <a:cs typeface="Corbel"/>
              </a:rPr>
              <a:t>characters or allegorical figures, much as in</a:t>
            </a:r>
            <a:endParaRPr sz="3000">
              <a:latin typeface="Corbel"/>
              <a:cs typeface="Corbel"/>
            </a:endParaRPr>
          </a:p>
          <a:p>
            <a:pPr marL="12700">
              <a:lnSpc>
                <a:spcPts val="3604"/>
              </a:lnSpc>
              <a:spcBef>
                <a:spcPts val="0"/>
              </a:spcBef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the morality plays, and plots often revolved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around the salvation of humankind.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04520" y="629514"/>
            <a:ext cx="245928" cy="388112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7724" y="639958"/>
            <a:ext cx="7675503" cy="4700524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57150">
              <a:lnSpc>
                <a:spcPts val="3100"/>
              </a:lnSpc>
            </a:pPr>
            <a:r>
              <a:rPr sz="3000" spc="-4" dirty="0">
                <a:solidFill>
                  <a:srgbClr val="FFFFFF"/>
                </a:solidFill>
                <a:latin typeface="Corbel"/>
                <a:cs typeface="Corbel"/>
              </a:rPr>
              <a:t>At first, and after Aristotle's </a:t>
            </a:r>
            <a:r>
              <a:rPr sz="3000" i="1" spc="-4" dirty="0">
                <a:solidFill>
                  <a:srgbClr val="FFFFFF"/>
                </a:solidFill>
                <a:latin typeface="Corbel"/>
                <a:cs typeface="Corbel"/>
              </a:rPr>
              <a:t>Poetics </a:t>
            </a:r>
            <a:r>
              <a:rPr sz="3000" spc="-4" dirty="0">
                <a:solidFill>
                  <a:srgbClr val="FFFFFF"/>
                </a:solidFill>
                <a:latin typeface="Corbel"/>
                <a:cs typeface="Corbel"/>
              </a:rPr>
              <a:t>(the earliest</a:t>
            </a:r>
            <a:endParaRPr sz="3000">
              <a:latin typeface="Corbel"/>
              <a:cs typeface="Corbel"/>
            </a:endParaRPr>
          </a:p>
          <a:p>
            <a:pPr marL="12700">
              <a:lnSpc>
                <a:spcPts val="3600"/>
              </a:lnSpc>
              <a:spcBef>
                <a:spcPts val="25"/>
              </a:spcBef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work of dramatic theory), drama was considered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-3" dirty="0">
                <a:solidFill>
                  <a:srgbClr val="FFFFFF"/>
                </a:solidFill>
                <a:latin typeface="Corbel"/>
                <a:cs typeface="Corbel"/>
              </a:rPr>
              <a:t>as a genre of poetry, and was contrasted with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4"/>
              </a:lnSpc>
              <a:spcBef>
                <a:spcPts val="0"/>
              </a:spcBef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the </a:t>
            </a:r>
            <a:r>
              <a:rPr sz="3000" spc="0" dirty="0">
                <a:solidFill>
                  <a:srgbClr val="FFFF00"/>
                </a:solidFill>
                <a:latin typeface="Corbel"/>
                <a:cs typeface="Corbel"/>
              </a:rPr>
              <a:t>epic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and the </a:t>
            </a:r>
            <a:r>
              <a:rPr sz="3000" spc="0" dirty="0">
                <a:solidFill>
                  <a:srgbClr val="FFFF00"/>
                </a:solidFill>
                <a:latin typeface="Corbel"/>
                <a:cs typeface="Corbel"/>
              </a:rPr>
              <a:t>lyrics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ct val="100626"/>
              </a:lnSpc>
              <a:spcBef>
                <a:spcPts val="493"/>
              </a:spcBef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The use of "drama" in the narrow sense to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  <a:spcBef>
                <a:spcPts val="180"/>
              </a:spcBef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designate a specific </a:t>
            </a:r>
            <a:r>
              <a:rPr sz="3000" i="1" spc="0" dirty="0">
                <a:solidFill>
                  <a:srgbClr val="FFFFFF"/>
                </a:solidFill>
                <a:latin typeface="Corbel"/>
                <a:cs typeface="Corbel"/>
              </a:rPr>
              <a:t>type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of play dates from the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-9" dirty="0">
                <a:solidFill>
                  <a:srgbClr val="FFFFFF"/>
                </a:solidFill>
                <a:latin typeface="Corbel"/>
                <a:cs typeface="Corbel"/>
              </a:rPr>
              <a:t>19th century.</a:t>
            </a:r>
            <a:endParaRPr sz="3000">
              <a:latin typeface="Corbel"/>
              <a:cs typeface="Corbel"/>
            </a:endParaRPr>
          </a:p>
          <a:p>
            <a:pPr marL="12700" marR="458774" indent="76200">
              <a:lnSpc>
                <a:spcPct val="100022"/>
              </a:lnSpc>
              <a:spcBef>
                <a:spcPts val="522"/>
              </a:spcBef>
            </a:pPr>
            <a:r>
              <a:rPr sz="3000" spc="-3" dirty="0">
                <a:solidFill>
                  <a:srgbClr val="FFFFFF"/>
                </a:solidFill>
                <a:latin typeface="Corbel"/>
                <a:cs typeface="Corbel"/>
              </a:rPr>
              <a:t>Drama in this sense refers to a play that is </a:t>
            </a:r>
            <a:r>
              <a:rPr sz="3000" i="1" spc="-3" dirty="0">
                <a:solidFill>
                  <a:srgbClr val="FFFF00"/>
                </a:solidFill>
                <a:latin typeface="Corbel"/>
                <a:cs typeface="Corbel"/>
              </a:rPr>
              <a:t>neither </a:t>
            </a:r>
            <a:r>
              <a:rPr sz="3000" spc="-3" dirty="0">
                <a:solidFill>
                  <a:srgbClr val="FFFFFF"/>
                </a:solidFill>
                <a:latin typeface="Corbel"/>
                <a:cs typeface="Corbel"/>
              </a:rPr>
              <a:t>a </a:t>
            </a:r>
            <a:r>
              <a:rPr sz="3000" spc="-3" dirty="0">
                <a:solidFill>
                  <a:srgbClr val="FFFF00"/>
                </a:solidFill>
                <a:latin typeface="Corbel"/>
                <a:cs typeface="Corbel"/>
              </a:rPr>
              <a:t>comedy </a:t>
            </a:r>
            <a:r>
              <a:rPr sz="3000" spc="-3" dirty="0">
                <a:solidFill>
                  <a:srgbClr val="FFFFFF"/>
                </a:solidFill>
                <a:latin typeface="Corbel"/>
                <a:cs typeface="Corbel"/>
              </a:rPr>
              <a:t>nor a </a:t>
            </a:r>
            <a:r>
              <a:rPr sz="3000" spc="-3" dirty="0">
                <a:solidFill>
                  <a:srgbClr val="FFFF00"/>
                </a:solidFill>
                <a:latin typeface="Corbel"/>
                <a:cs typeface="Corbel"/>
              </a:rPr>
              <a:t>tragedy</a:t>
            </a:r>
            <a:r>
              <a:rPr sz="3000" spc="-3" dirty="0">
                <a:solidFill>
                  <a:srgbClr val="FFFFFF"/>
                </a:solidFill>
                <a:latin typeface="Corbel"/>
                <a:cs typeface="Corbel"/>
              </a:rPr>
              <a:t>—for example, Ibsen’s A Doll’s House.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4520" y="2547087"/>
            <a:ext cx="245928" cy="388112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4520" y="4008857"/>
            <a:ext cx="245928" cy="388112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93444" y="646971"/>
            <a:ext cx="3300734" cy="532892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spc="-99" dirty="0">
                <a:solidFill>
                  <a:srgbClr val="60B6FF"/>
                </a:solidFill>
                <a:latin typeface="Consolas"/>
                <a:cs typeface="Consolas"/>
              </a:rPr>
              <a:t>Contemporary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60544" y="646971"/>
            <a:ext cx="1434528" cy="532892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spc="-100" dirty="0">
                <a:solidFill>
                  <a:srgbClr val="60B6FF"/>
                </a:solidFill>
                <a:latin typeface="Consolas"/>
                <a:cs typeface="Consolas"/>
              </a:rPr>
              <a:t>drama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5920" y="1391514"/>
            <a:ext cx="245928" cy="388112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8820" y="1401958"/>
            <a:ext cx="8039750" cy="4065016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57195">
              <a:lnSpc>
                <a:spcPts val="31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Many playwrights of the 1960s and 1970s-Sam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4"/>
              </a:lnSpc>
              <a:spcBef>
                <a:spcPts val="25"/>
              </a:spcBef>
            </a:pPr>
            <a:r>
              <a:rPr sz="3000" spc="-14" dirty="0">
                <a:solidFill>
                  <a:srgbClr val="FFFFFF"/>
                </a:solidFill>
                <a:latin typeface="Corbel"/>
                <a:cs typeface="Corbel"/>
              </a:rPr>
              <a:t>Shepard in the United States, Tom Stoppard in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0"/>
              </a:lnSpc>
            </a:pPr>
            <a:r>
              <a:rPr sz="3000" spc="1" dirty="0">
                <a:solidFill>
                  <a:srgbClr val="FFFFFF"/>
                </a:solidFill>
                <a:latin typeface="Corbel"/>
                <a:cs typeface="Corbel"/>
              </a:rPr>
              <a:t>England-built plays around </a:t>
            </a:r>
            <a:r>
              <a:rPr sz="3000" b="1" spc="1" dirty="0">
                <a:solidFill>
                  <a:srgbClr val="60B6FF"/>
                </a:solidFill>
                <a:latin typeface="Corbel"/>
                <a:cs typeface="Corbel"/>
              </a:rPr>
              <a:t>language</a:t>
            </a:r>
            <a:r>
              <a:rPr sz="3000" spc="1" dirty="0">
                <a:solidFill>
                  <a:srgbClr val="FFFFFF"/>
                </a:solidFill>
                <a:latin typeface="Corbel"/>
                <a:cs typeface="Corbel"/>
              </a:rPr>
              <a:t>: language as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a game, language as sound, language as a barrier,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0"/>
              </a:lnSpc>
            </a:pPr>
            <a:r>
              <a:rPr sz="3000" spc="-1" dirty="0">
                <a:solidFill>
                  <a:srgbClr val="FFFFFF"/>
                </a:solidFill>
                <a:latin typeface="Corbel"/>
                <a:cs typeface="Corbel"/>
              </a:rPr>
              <a:t>language as a reflection of society. In their plays,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0"/>
              </a:lnSpc>
            </a:pPr>
            <a:r>
              <a:rPr sz="3000" dirty="0">
                <a:solidFill>
                  <a:srgbClr val="60B6FF"/>
                </a:solidFill>
                <a:latin typeface="Corbel"/>
                <a:cs typeface="Corbel"/>
              </a:rPr>
              <a:t>dialogue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frequently cannot be read simply as a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0"/>
              </a:lnSpc>
            </a:pPr>
            <a:r>
              <a:rPr sz="3000" spc="1" dirty="0">
                <a:solidFill>
                  <a:srgbClr val="FFFFFF"/>
                </a:solidFill>
                <a:latin typeface="Corbel"/>
                <a:cs typeface="Corbel"/>
              </a:rPr>
              <a:t>rational exchange of information. Many</a:t>
            </a:r>
            <a:endParaRPr sz="3000">
              <a:latin typeface="Corbel"/>
              <a:cs typeface="Corbel"/>
            </a:endParaRPr>
          </a:p>
          <a:p>
            <a:pPr marL="12700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playwrights also mirrored society's frustration with</a:t>
            </a:r>
            <a:endParaRPr sz="3000">
              <a:latin typeface="Corbel"/>
              <a:cs typeface="Corbel"/>
            </a:endParaRPr>
          </a:p>
          <a:p>
            <a:pPr marL="12700" marR="40344">
              <a:lnSpc>
                <a:spcPts val="3604"/>
              </a:lnSpc>
              <a:spcBef>
                <a:spcPts val="0"/>
              </a:spcBef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a seemingly uncontrollable, self-destructive world.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62024" y="1879829"/>
            <a:ext cx="245928" cy="388112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04874" y="1890273"/>
            <a:ext cx="6880084" cy="3150235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>
              <a:lnSpc>
                <a:spcPts val="31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In Europe in the 1970s, new playwriting was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  <a:spcBef>
                <a:spcPts val="25"/>
              </a:spcBef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largely overshadowed by theatricalist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4"/>
              </a:lnSpc>
              <a:spcBef>
                <a:spcPts val="0"/>
              </a:spcBef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productions, which generally took classical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plays and reinterpreted them, often in bold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-1" dirty="0">
                <a:solidFill>
                  <a:srgbClr val="FFFFFF"/>
                </a:solidFill>
                <a:latin typeface="Corbel"/>
                <a:cs typeface="Corbel"/>
              </a:rPr>
              <a:t>new scenographic spectacles, expressing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ideas more through action and the use of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space than through language.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953000" y="495298"/>
            <a:ext cx="4191000" cy="6286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8740" y="822752"/>
            <a:ext cx="1773186" cy="482600"/>
          </a:xfrm>
          <a:prstGeom prst="rect">
            <a:avLst/>
          </a:prstGeom>
        </p:spPr>
        <p:txBody>
          <a:bodyPr wrap="square" lIns="0" tIns="23495" rIns="0" bIns="0" rtlCol="0">
            <a:noAutofit/>
          </a:bodyPr>
          <a:lstStyle/>
          <a:p>
            <a:pPr marL="12700">
              <a:lnSpc>
                <a:spcPts val="3700"/>
              </a:lnSpc>
            </a:pPr>
            <a:r>
              <a:rPr sz="3600" spc="-92" dirty="0">
                <a:solidFill>
                  <a:srgbClr val="C1EDFF"/>
                </a:solidFill>
                <a:latin typeface="Consolas"/>
                <a:cs typeface="Consolas"/>
              </a:rPr>
              <a:t>History</a:t>
            </a:r>
            <a:endParaRPr sz="3600" dirty="0">
              <a:latin typeface="Consolas"/>
              <a:cs typeface="Consola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83435" y="822752"/>
            <a:ext cx="583094" cy="482600"/>
          </a:xfrm>
          <a:prstGeom prst="rect">
            <a:avLst/>
          </a:prstGeom>
        </p:spPr>
        <p:txBody>
          <a:bodyPr wrap="square" lIns="0" tIns="23495" rIns="0" bIns="0" rtlCol="0">
            <a:noAutofit/>
          </a:bodyPr>
          <a:lstStyle/>
          <a:p>
            <a:pPr marL="12700">
              <a:lnSpc>
                <a:spcPts val="3700"/>
              </a:lnSpc>
            </a:pPr>
            <a:r>
              <a:rPr sz="3600" spc="-54" dirty="0">
                <a:solidFill>
                  <a:srgbClr val="C1EDFF"/>
                </a:solidFill>
                <a:latin typeface="Consolas"/>
                <a:cs typeface="Consolas"/>
              </a:rPr>
              <a:t>of</a:t>
            </a:r>
            <a:endParaRPr sz="3600">
              <a:latin typeface="Consolas"/>
              <a:cs typeface="Consola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96667" y="822752"/>
            <a:ext cx="1773186" cy="482600"/>
          </a:xfrm>
          <a:prstGeom prst="rect">
            <a:avLst/>
          </a:prstGeom>
        </p:spPr>
        <p:txBody>
          <a:bodyPr wrap="square" lIns="0" tIns="23495" rIns="0" bIns="0" rtlCol="0">
            <a:noAutofit/>
          </a:bodyPr>
          <a:lstStyle/>
          <a:p>
            <a:pPr marL="12700">
              <a:lnSpc>
                <a:spcPts val="3700"/>
              </a:lnSpc>
            </a:pPr>
            <a:r>
              <a:rPr sz="3600" spc="-92" dirty="0">
                <a:solidFill>
                  <a:srgbClr val="C1EDFF"/>
                </a:solidFill>
                <a:latin typeface="Consolas"/>
                <a:cs typeface="Consolas"/>
              </a:rPr>
              <a:t>Western</a:t>
            </a:r>
            <a:endParaRPr sz="3600">
              <a:latin typeface="Consolas"/>
              <a:cs typeface="Consola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1371166"/>
            <a:ext cx="1298546" cy="482904"/>
          </a:xfrm>
          <a:prstGeom prst="rect">
            <a:avLst/>
          </a:prstGeom>
        </p:spPr>
        <p:txBody>
          <a:bodyPr wrap="square" lIns="0" tIns="23495" rIns="0" bIns="0" rtlCol="0">
            <a:noAutofit/>
          </a:bodyPr>
          <a:lstStyle/>
          <a:p>
            <a:pPr marL="12700">
              <a:lnSpc>
                <a:spcPts val="3700"/>
              </a:lnSpc>
            </a:pPr>
            <a:r>
              <a:rPr sz="3600" spc="-84" dirty="0">
                <a:solidFill>
                  <a:srgbClr val="C1EDFF"/>
                </a:solidFill>
                <a:latin typeface="Consolas"/>
                <a:cs typeface="Consolas"/>
              </a:rPr>
              <a:t>Drama</a:t>
            </a:r>
            <a:endParaRPr sz="3600">
              <a:latin typeface="Consolas"/>
              <a:cs typeface="Consola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4520" y="2077695"/>
            <a:ext cx="245928" cy="388112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7724" y="2088139"/>
            <a:ext cx="3437283" cy="1320878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57150">
              <a:lnSpc>
                <a:spcPts val="3100"/>
              </a:lnSpc>
            </a:pPr>
            <a:r>
              <a:rPr sz="3000" spc="-9" dirty="0">
                <a:solidFill>
                  <a:srgbClr val="FFFFFF"/>
                </a:solidFill>
                <a:latin typeface="Corbel"/>
                <a:cs typeface="Corbel"/>
              </a:rPr>
              <a:t>Western drama</a:t>
            </a:r>
            <a:endParaRPr sz="3000" dirty="0">
              <a:latin typeface="Corbel"/>
              <a:cs typeface="Corbel"/>
            </a:endParaRPr>
          </a:p>
          <a:p>
            <a:pPr marL="12700">
              <a:lnSpc>
                <a:spcPts val="3600"/>
              </a:lnSpc>
              <a:spcBef>
                <a:spcPts val="25"/>
              </a:spcBef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originates in </a:t>
            </a:r>
            <a:r>
              <a:rPr sz="3000" b="1" spc="0" dirty="0">
                <a:solidFill>
                  <a:srgbClr val="60B6FF"/>
                </a:solidFill>
                <a:latin typeface="Corbel"/>
                <a:cs typeface="Corbel"/>
              </a:rPr>
              <a:t>classical</a:t>
            </a:r>
            <a:endParaRPr sz="3000" dirty="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b="1" spc="-2" dirty="0">
                <a:solidFill>
                  <a:srgbClr val="60B6FF"/>
                </a:solidFill>
                <a:latin typeface="Corbel"/>
                <a:cs typeface="Corbel"/>
              </a:rPr>
              <a:t>Greece.</a:t>
            </a:r>
            <a:endParaRPr sz="3000" dirty="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52600" y="3340606"/>
            <a:ext cx="5334000" cy="3505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75920" y="248013"/>
            <a:ext cx="246114" cy="388416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8820" y="258477"/>
            <a:ext cx="7587978" cy="2781653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>
              <a:lnSpc>
                <a:spcPts val="3100"/>
              </a:lnSpc>
            </a:pPr>
            <a:r>
              <a:rPr sz="3000" spc="-3" dirty="0">
                <a:solidFill>
                  <a:srgbClr val="FFFFFF"/>
                </a:solidFill>
                <a:latin typeface="Corbel"/>
                <a:cs typeface="Corbel"/>
              </a:rPr>
              <a:t>The theatrical culture of the city-state of Athens</a:t>
            </a:r>
            <a:endParaRPr sz="3000" dirty="0">
              <a:latin typeface="Corbel"/>
              <a:cs typeface="Corbel"/>
            </a:endParaRPr>
          </a:p>
          <a:p>
            <a:pPr marL="12700" marR="57195">
              <a:lnSpc>
                <a:spcPts val="3600"/>
              </a:lnSpc>
              <a:spcBef>
                <a:spcPts val="25"/>
              </a:spcBef>
            </a:pPr>
            <a:r>
              <a:rPr sz="3000" spc="-1" dirty="0">
                <a:solidFill>
                  <a:srgbClr val="FFFFFF"/>
                </a:solidFill>
                <a:latin typeface="Corbel"/>
                <a:cs typeface="Corbel"/>
              </a:rPr>
              <a:t>produced three genres of drama: tragedy,</a:t>
            </a:r>
            <a:endParaRPr sz="3000" dirty="0">
              <a:latin typeface="Corbel"/>
              <a:cs typeface="Corbel"/>
            </a:endParaRPr>
          </a:p>
          <a:p>
            <a:pPr marL="12700" marR="57195">
              <a:lnSpc>
                <a:spcPts val="3600"/>
              </a:lnSpc>
            </a:pPr>
            <a:r>
              <a:rPr sz="3000" spc="-7" dirty="0">
                <a:solidFill>
                  <a:srgbClr val="FFFFFF"/>
                </a:solidFill>
                <a:latin typeface="Corbel"/>
                <a:cs typeface="Corbel"/>
              </a:rPr>
              <a:t>comedy, and the satyr play.</a:t>
            </a:r>
            <a:endParaRPr sz="3000" dirty="0">
              <a:latin typeface="Corbel"/>
              <a:cs typeface="Corbel"/>
            </a:endParaRPr>
          </a:p>
          <a:p>
            <a:pPr marL="12700" marR="394387">
              <a:lnSpc>
                <a:spcPct val="100022"/>
              </a:lnSpc>
              <a:spcBef>
                <a:spcPts val="510"/>
              </a:spcBef>
            </a:pP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The origins of</a:t>
            </a:r>
            <a:r>
              <a:rPr sz="3000" spc="-9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dra</a:t>
            </a:r>
            <a:r>
              <a:rPr sz="3000" spc="-9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spc="14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go b</a:t>
            </a:r>
            <a:r>
              <a:rPr sz="3000" spc="-9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ck to</a:t>
            </a:r>
            <a:r>
              <a:rPr sz="3000" spc="9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competitions held</a:t>
            </a:r>
            <a:r>
              <a:rPr sz="3000" spc="14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as</a:t>
            </a:r>
            <a:r>
              <a:rPr sz="3000" spc="9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part of festivities</a:t>
            </a:r>
            <a:r>
              <a:rPr sz="3000" spc="19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celeb</a:t>
            </a:r>
            <a:r>
              <a:rPr sz="3000" spc="9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ati</a:t>
            </a:r>
            <a:r>
              <a:rPr sz="3000" spc="4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g </a:t>
            </a:r>
            <a:r>
              <a:rPr sz="3000" spc="9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he god Dio</a:t>
            </a:r>
            <a:r>
              <a:rPr sz="3000" spc="9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ysus</a:t>
            </a:r>
            <a:r>
              <a:rPr lang="en-US" sz="300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3000" dirty="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5920" y="1708259"/>
            <a:ext cx="246114" cy="388416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95800" y="457200"/>
            <a:ext cx="3736848" cy="4934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5920" y="477114"/>
            <a:ext cx="245928" cy="388112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8820" y="487558"/>
            <a:ext cx="3217319" cy="4979416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57150">
              <a:lnSpc>
                <a:spcPts val="3100"/>
              </a:lnSpc>
            </a:pPr>
            <a:r>
              <a:rPr sz="3000" b="1" spc="0" dirty="0">
                <a:solidFill>
                  <a:srgbClr val="FFFF00"/>
                </a:solidFill>
                <a:latin typeface="Corbel"/>
                <a:cs typeface="Corbel"/>
              </a:rPr>
              <a:t>Great Dionysia,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  <a:spcBef>
                <a:spcPts val="25"/>
              </a:spcBef>
            </a:pPr>
            <a:r>
              <a:rPr sz="3000" spc="-4" dirty="0">
                <a:solidFill>
                  <a:srgbClr val="FFFFFF"/>
                </a:solidFill>
                <a:latin typeface="Corbel"/>
                <a:cs typeface="Corbel"/>
              </a:rPr>
              <a:t>also called City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Dionysia , ancient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4"/>
              </a:lnSpc>
              <a:spcBef>
                <a:spcPts val="0"/>
              </a:spcBef>
            </a:pPr>
            <a:r>
              <a:rPr sz="3000" spc="2" dirty="0">
                <a:solidFill>
                  <a:srgbClr val="FFFFFF"/>
                </a:solidFill>
                <a:latin typeface="Corbel"/>
                <a:cs typeface="Corbel"/>
              </a:rPr>
              <a:t>dramatic festival in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which tragedy,</a:t>
            </a:r>
            <a:endParaRPr sz="3000">
              <a:latin typeface="Corbel"/>
              <a:cs typeface="Corbel"/>
            </a:endParaRPr>
          </a:p>
          <a:p>
            <a:pPr marL="12700">
              <a:lnSpc>
                <a:spcPts val="3600"/>
              </a:lnSpc>
            </a:pPr>
            <a:r>
              <a:rPr sz="3000" spc="-4" dirty="0">
                <a:solidFill>
                  <a:srgbClr val="FFFFFF"/>
                </a:solidFill>
                <a:latin typeface="Corbel"/>
                <a:cs typeface="Corbel"/>
              </a:rPr>
              <a:t>comedy, and satyric</a:t>
            </a:r>
            <a:endParaRPr sz="3000">
              <a:latin typeface="Corbel"/>
              <a:cs typeface="Corbel"/>
            </a:endParaRPr>
          </a:p>
          <a:p>
            <a:pPr marL="12700" marR="9891">
              <a:lnSpc>
                <a:spcPts val="3600"/>
              </a:lnSpc>
            </a:pPr>
            <a:r>
              <a:rPr sz="3000" spc="1" dirty="0">
                <a:solidFill>
                  <a:srgbClr val="FFFFFF"/>
                </a:solidFill>
                <a:latin typeface="Corbel"/>
                <a:cs typeface="Corbel"/>
              </a:rPr>
              <a:t>drama originated; it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-4" dirty="0">
                <a:solidFill>
                  <a:srgbClr val="FFFFFF"/>
                </a:solidFill>
                <a:latin typeface="Corbel"/>
                <a:cs typeface="Corbel"/>
              </a:rPr>
              <a:t>was held in Athens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in March in honour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of </a:t>
            </a:r>
            <a:r>
              <a:rPr sz="3000" b="1" spc="0" dirty="0">
                <a:solidFill>
                  <a:srgbClr val="FFFF00"/>
                </a:solidFill>
                <a:latin typeface="Corbel"/>
                <a:cs typeface="Corbel"/>
              </a:rPr>
              <a:t>Dionysus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, the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4"/>
              </a:lnSpc>
              <a:spcBef>
                <a:spcPts val="0"/>
              </a:spcBef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god of wine.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52600" y="1784603"/>
            <a:ext cx="6096000" cy="457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93444" y="646971"/>
            <a:ext cx="1701129" cy="532892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b="1" spc="-100" dirty="0">
                <a:solidFill>
                  <a:srgbClr val="60B6FF"/>
                </a:solidFill>
                <a:latin typeface="Consolas"/>
                <a:cs typeface="Consolas"/>
              </a:rPr>
              <a:t>Ritual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60344" y="646971"/>
            <a:ext cx="380545" cy="532892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b="1" dirty="0">
                <a:solidFill>
                  <a:srgbClr val="60B6FF"/>
                </a:solidFill>
                <a:latin typeface="Consolas"/>
                <a:cs typeface="Consolas"/>
              </a:rPr>
              <a:t>&amp;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93744" y="646971"/>
            <a:ext cx="1701129" cy="532892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b="1" spc="-100" dirty="0">
                <a:solidFill>
                  <a:srgbClr val="60B6FF"/>
                </a:solidFill>
                <a:latin typeface="Consolas"/>
                <a:cs typeface="Consolas"/>
              </a:rPr>
              <a:t>Drama: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60644" y="646971"/>
            <a:ext cx="3034133" cy="532892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b="1" spc="-100" dirty="0">
                <a:solidFill>
                  <a:srgbClr val="60B6FF"/>
                </a:solidFill>
                <a:latin typeface="Consolas"/>
                <a:cs typeface="Consolas"/>
              </a:rPr>
              <a:t>Differences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62024" y="1879829"/>
            <a:ext cx="245928" cy="388112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07952" y="1890273"/>
            <a:ext cx="6979491" cy="3824727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57195">
              <a:lnSpc>
                <a:spcPts val="31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In the ancient world, ritual usually required</a:t>
            </a:r>
            <a:endParaRPr sz="3000" dirty="0">
              <a:latin typeface="Corbel"/>
              <a:cs typeface="Corbel"/>
            </a:endParaRPr>
          </a:p>
          <a:p>
            <a:pPr marL="12700">
              <a:lnSpc>
                <a:spcPts val="3600"/>
              </a:lnSpc>
              <a:spcBef>
                <a:spcPts val="25"/>
              </a:spcBef>
            </a:pPr>
            <a:r>
              <a:rPr sz="3000" spc="0" dirty="0">
                <a:solidFill>
                  <a:srgbClr val="007DEA"/>
                </a:solidFill>
                <a:latin typeface="Corbel"/>
                <a:cs typeface="Corbel"/>
              </a:rPr>
              <a:t>animal sacrifice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; in tragic drama, the </a:t>
            </a:r>
            <a:r>
              <a:rPr sz="3000" spc="0" dirty="0">
                <a:solidFill>
                  <a:srgbClr val="60B6FF"/>
                </a:solidFill>
                <a:latin typeface="Corbel"/>
                <a:cs typeface="Corbel"/>
              </a:rPr>
              <a:t>hero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is</a:t>
            </a:r>
            <a:endParaRPr sz="3000" dirty="0">
              <a:latin typeface="Corbel"/>
              <a:cs typeface="Corbel"/>
            </a:endParaRPr>
          </a:p>
          <a:p>
            <a:pPr marL="12700" marR="57195">
              <a:lnSpc>
                <a:spcPts val="3604"/>
              </a:lnSpc>
              <a:spcBef>
                <a:spcPts val="0"/>
              </a:spcBef>
            </a:pPr>
            <a:r>
              <a:rPr sz="3000" dirty="0">
                <a:solidFill>
                  <a:srgbClr val="60B6FF"/>
                </a:solidFill>
                <a:latin typeface="Corbel"/>
                <a:cs typeface="Corbel"/>
              </a:rPr>
              <a:t>sacrificed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onstage.</a:t>
            </a:r>
            <a:endParaRPr lang="en-US" sz="3000" dirty="0">
              <a:solidFill>
                <a:srgbClr val="FFFFFF"/>
              </a:solidFill>
              <a:latin typeface="Corbel"/>
              <a:cs typeface="Corbel"/>
            </a:endParaRPr>
          </a:p>
          <a:p>
            <a:pPr marL="12700" marR="57195">
              <a:lnSpc>
                <a:spcPts val="3604"/>
              </a:lnSpc>
              <a:spcBef>
                <a:spcPts val="0"/>
              </a:spcBef>
            </a:pPr>
            <a:endParaRPr sz="3000" dirty="0">
              <a:latin typeface="Corbel"/>
              <a:cs typeface="Corbel"/>
            </a:endParaRPr>
          </a:p>
          <a:p>
            <a:pPr marL="12700" marR="135182">
              <a:lnSpc>
                <a:spcPct val="100022"/>
              </a:lnSpc>
              <a:spcBef>
                <a:spcPts val="510"/>
              </a:spcBef>
            </a:pP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Ritu</a:t>
            </a:r>
            <a:r>
              <a:rPr sz="3000" spc="-4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ls</a:t>
            </a:r>
            <a:r>
              <a:rPr sz="3000" spc="14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do</a:t>
            </a:r>
            <a:r>
              <a:rPr sz="3000" spc="9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>
                <a:solidFill>
                  <a:srgbClr val="007DEA"/>
                </a:solidFill>
                <a:latin typeface="Corbel"/>
                <a:cs typeface="Corbel"/>
              </a:rPr>
              <a:t>not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invol</a:t>
            </a:r>
            <a:r>
              <a:rPr sz="3000" spc="-14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14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us by way</a:t>
            </a:r>
            <a:r>
              <a:rPr sz="3000" spc="9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of </a:t>
            </a:r>
            <a:r>
              <a:rPr sz="3000" spc="0" dirty="0">
                <a:solidFill>
                  <a:srgbClr val="007DEA"/>
                </a:solidFill>
                <a:latin typeface="Corbel"/>
                <a:cs typeface="Corbel"/>
              </a:rPr>
              <a:t>id</a:t>
            </a:r>
            <a:r>
              <a:rPr sz="3000" spc="-4" dirty="0">
                <a:solidFill>
                  <a:srgbClr val="007DEA"/>
                </a:solidFill>
                <a:latin typeface="Corbel"/>
                <a:cs typeface="Corbel"/>
              </a:rPr>
              <a:t>e</a:t>
            </a:r>
            <a:r>
              <a:rPr sz="3000" spc="0" dirty="0">
                <a:solidFill>
                  <a:srgbClr val="007DEA"/>
                </a:solidFill>
                <a:latin typeface="Corbel"/>
                <a:cs typeface="Corbel"/>
              </a:rPr>
              <a:t>ntification</a:t>
            </a:r>
            <a:r>
              <a:rPr sz="3000" spc="14" dirty="0">
                <a:solidFill>
                  <a:srgbClr val="007DEA"/>
                </a:solidFill>
                <a:latin typeface="Corbel"/>
                <a:cs typeface="Corbel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with a characte</a:t>
            </a:r>
            <a:r>
              <a:rPr sz="3000" spc="-15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, </a:t>
            </a:r>
            <a:r>
              <a:rPr sz="3000" spc="0" dirty="0">
                <a:solidFill>
                  <a:srgbClr val="007DEA"/>
                </a:solidFill>
                <a:latin typeface="Corbel"/>
                <a:cs typeface="Corbel"/>
              </a:rPr>
              <a:t>as plays d</a:t>
            </a:r>
            <a:r>
              <a:rPr sz="3000" spc="-9" dirty="0">
                <a:solidFill>
                  <a:srgbClr val="007DEA"/>
                </a:solidFill>
                <a:latin typeface="Corbel"/>
                <a:cs typeface="Corbel"/>
              </a:rPr>
              <a:t>o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, and</a:t>
            </a:r>
            <a:r>
              <a:rPr sz="3000" spc="19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3000" spc="-14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3000" spc="-9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do</a:t>
            </a:r>
            <a:r>
              <a:rPr sz="3000" spc="4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not depend on</a:t>
            </a:r>
            <a:r>
              <a:rPr sz="3000" spc="19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>
                <a:solidFill>
                  <a:srgbClr val="007DEA"/>
                </a:solidFill>
                <a:latin typeface="Corbel"/>
                <a:cs typeface="Corbel"/>
              </a:rPr>
              <a:t>surprise</a:t>
            </a:r>
            <a:r>
              <a:rPr sz="3000" spc="-19" dirty="0">
                <a:solidFill>
                  <a:srgbClr val="007DEA"/>
                </a:solidFill>
                <a:latin typeface="Corbel"/>
                <a:cs typeface="Corbel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or </a:t>
            </a:r>
            <a:r>
              <a:rPr sz="3000" spc="0" dirty="0">
                <a:solidFill>
                  <a:srgbClr val="007DEA"/>
                </a:solidFill>
                <a:latin typeface="Corbel"/>
                <a:cs typeface="Corbel"/>
              </a:rPr>
              <a:t>susp</a:t>
            </a:r>
            <a:r>
              <a:rPr sz="3000" spc="-4" dirty="0">
                <a:solidFill>
                  <a:srgbClr val="007DEA"/>
                </a:solidFill>
                <a:latin typeface="Corbel"/>
                <a:cs typeface="Corbel"/>
              </a:rPr>
              <a:t>e</a:t>
            </a:r>
            <a:r>
              <a:rPr sz="3000" spc="0" dirty="0">
                <a:solidFill>
                  <a:srgbClr val="007DEA"/>
                </a:solidFill>
                <a:latin typeface="Corbel"/>
                <a:cs typeface="Corbel"/>
              </a:rPr>
              <a:t>nse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3000" dirty="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2024" y="3340202"/>
            <a:ext cx="245928" cy="388112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35</TotalTime>
  <Words>1864</Words>
  <Application>Microsoft Office PowerPoint</Application>
  <PresentationFormat>On-screen Show (4:3)</PresentationFormat>
  <Paragraphs>364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Century Gothic</vt:lpstr>
      <vt:lpstr>Consolas</vt:lpstr>
      <vt:lpstr>Corbel</vt:lpstr>
      <vt:lpstr>Segoe Print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Amjed Lateef</cp:lastModifiedBy>
  <cp:revision>4</cp:revision>
  <dcterms:modified xsi:type="dcterms:W3CDTF">2020-11-15T12:42:07Z</dcterms:modified>
</cp:coreProperties>
</file>